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handoutMasterIdLst>
    <p:handoutMasterId r:id="rId20"/>
  </p:handoutMasterIdLst>
  <p:sldIdLst>
    <p:sldId id="257" r:id="rId5"/>
    <p:sldId id="265" r:id="rId6"/>
    <p:sldId id="266" r:id="rId7"/>
    <p:sldId id="267" r:id="rId8"/>
    <p:sldId id="268" r:id="rId9"/>
    <p:sldId id="269" r:id="rId10"/>
    <p:sldId id="270" r:id="rId11"/>
    <p:sldId id="258" r:id="rId12"/>
    <p:sldId id="271" r:id="rId13"/>
    <p:sldId id="272" r:id="rId14"/>
    <p:sldId id="275" r:id="rId15"/>
    <p:sldId id="273" r:id="rId16"/>
    <p:sldId id="276" r:id="rId17"/>
    <p:sldId id="27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6" autoAdjust="0"/>
    <p:restoredTop sz="94660"/>
  </p:normalViewPr>
  <p:slideViewPr>
    <p:cSldViewPr>
      <p:cViewPr varScale="1">
        <p:scale>
          <a:sx n="86" d="100"/>
          <a:sy n="86" d="100"/>
        </p:scale>
        <p:origin x="48" y="123"/>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9/28/2026</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a:t>
            </a:fld>
            <a:endParaRPr lang="en-US"/>
          </a:p>
        </p:txBody>
      </p:sp>
    </p:spTree>
    <p:extLst>
      <p:ext uri="{BB962C8B-B14F-4D97-AF65-F5344CB8AC3E}">
        <p14:creationId xmlns:p14="http://schemas.microsoft.com/office/powerpoint/2010/main" val="38860149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3</a:t>
            </a:fld>
            <a:endParaRPr lang="en-US"/>
          </a:p>
        </p:txBody>
      </p:sp>
    </p:spTree>
    <p:extLst>
      <p:ext uri="{BB962C8B-B14F-4D97-AF65-F5344CB8AC3E}">
        <p14:creationId xmlns:p14="http://schemas.microsoft.com/office/powerpoint/2010/main" val="37270042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4</a:t>
            </a:fld>
            <a:endParaRPr lang="en-US"/>
          </a:p>
        </p:txBody>
      </p:sp>
    </p:spTree>
    <p:extLst>
      <p:ext uri="{BB962C8B-B14F-4D97-AF65-F5344CB8AC3E}">
        <p14:creationId xmlns:p14="http://schemas.microsoft.com/office/powerpoint/2010/main" val="22355211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5</a:t>
            </a:fld>
            <a:endParaRPr lang="en-US"/>
          </a:p>
        </p:txBody>
      </p:sp>
    </p:spTree>
    <p:extLst>
      <p:ext uri="{BB962C8B-B14F-4D97-AF65-F5344CB8AC3E}">
        <p14:creationId xmlns:p14="http://schemas.microsoft.com/office/powerpoint/2010/main" val="553265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9/28/2026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9/28/2026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9/28/2026</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9/28/2026</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9/28/2026</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9/28/2026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a:ex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9/28/2026</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9/28/2026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9/28/2026</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9/28/2026</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jpeg"/><Relationship Id="rId10" Type="http://schemas.openxmlformats.org/officeDocument/2006/relationships/image" Target="../media/image18.png"/><Relationship Id="rId4" Type="http://schemas.openxmlformats.org/officeDocument/2006/relationships/image" Target="../media/image12.jpeg"/><Relationship Id="rId9" Type="http://schemas.openxmlformats.org/officeDocument/2006/relationships/image" Target="../media/image17.png"/></Relationships>
</file>

<file path=ppt/slides/_rels/slide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Welcome to Woodlands.</a:t>
            </a:r>
          </a:p>
        </p:txBody>
      </p:sp>
      <p:sp>
        <p:nvSpPr>
          <p:cNvPr id="3" name="Subtitle 2"/>
          <p:cNvSpPr>
            <a:spLocks noGrp="1"/>
          </p:cNvSpPr>
          <p:nvPr>
            <p:ph type="subTitle" idx="1"/>
          </p:nvPr>
        </p:nvSpPr>
        <p:spPr/>
        <p:txBody>
          <a:bodyPr/>
          <a:lstStyle/>
          <a:p>
            <a:r>
              <a:rPr lang="en-US" dirty="0"/>
              <a:t>Your journey with us begins…….</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Things you need to know…</a:t>
            </a:r>
          </a:p>
        </p:txBody>
      </p:sp>
      <p:pic>
        <p:nvPicPr>
          <p:cNvPr id="8" name="Picture Placeholder 7" descr="A woman and girl gardening"/>
          <p:cNvPicPr>
            <a:picLocks noGrp="1" noChangeAspect="1"/>
          </p:cNvPicPr>
          <p:nvPr>
            <p:ph type="pic" idx="1"/>
          </p:nvPr>
        </p:nvPicPr>
        <p:blipFill rotWithShape="1">
          <a:blip r:embed="rId3" cstate="print">
            <a:extLst>
              <a:ext uri="{28A0092B-C50C-407E-A947-70E740481C1C}">
                <a14:useLocalDpi xmlns:a14="http://schemas.microsoft.com/office/drawing/2010/main" val="0"/>
              </a:ext>
            </a:extLst>
          </a:blip>
          <a:srcRect/>
          <a:stretch/>
        </p:blipFill>
        <p:spPr/>
      </p:pic>
      <p:sp>
        <p:nvSpPr>
          <p:cNvPr id="3" name="Text Placeholder 2"/>
          <p:cNvSpPr>
            <a:spLocks noGrp="1"/>
          </p:cNvSpPr>
          <p:nvPr>
            <p:ph type="body" sz="half" idx="2"/>
          </p:nvPr>
        </p:nvSpPr>
        <p:spPr>
          <a:xfrm>
            <a:off x="7010400" y="1412776"/>
            <a:ext cx="3657600" cy="4176464"/>
          </a:xfrm>
        </p:spPr>
        <p:txBody>
          <a:bodyPr/>
          <a:lstStyle/>
          <a:p>
            <a:r>
              <a:rPr lang="en-US" dirty="0"/>
              <a:t>We are a healthy eating school so all drinks, snacks and lunches should follow this </a:t>
            </a:r>
          </a:p>
          <a:p>
            <a:r>
              <a:rPr lang="en-US" dirty="0"/>
              <a:t>Birthdays – children can wear their own clothes on their special day (no sweets/cake to give out though please)</a:t>
            </a:r>
          </a:p>
          <a:p>
            <a:r>
              <a:rPr lang="en-US" dirty="0"/>
              <a:t>We are a Smartphone Free school and actively discourage the early and over use of technology for young minds</a:t>
            </a:r>
          </a:p>
          <a:p>
            <a:r>
              <a:rPr lang="en-US" dirty="0"/>
              <a:t>We like our children to be active and outside so they will get mucky and they will get wet!</a:t>
            </a:r>
          </a:p>
        </p:txBody>
      </p:sp>
    </p:spTree>
    <p:extLst>
      <p:ext uri="{BB962C8B-B14F-4D97-AF65-F5344CB8AC3E}">
        <p14:creationId xmlns:p14="http://schemas.microsoft.com/office/powerpoint/2010/main" val="23338939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normAutofit fontScale="90000"/>
          </a:bodyPr>
          <a:lstStyle/>
          <a:p>
            <a:r>
              <a:rPr lang="en-US" b="1" dirty="0">
                <a:latin typeface="+mn-lt"/>
              </a:rPr>
              <a:t>We highly recommend that parents read ‘The Anxious Generation’ by Jonathan Haidt. </a:t>
            </a:r>
          </a:p>
        </p:txBody>
      </p:sp>
      <p:sp>
        <p:nvSpPr>
          <p:cNvPr id="2" name="Rectangle 1">
            <a:extLst>
              <a:ext uri="{FF2B5EF4-FFF2-40B4-BE49-F238E27FC236}">
                <a16:creationId xmlns:a16="http://schemas.microsoft.com/office/drawing/2014/main" id="{0131EA09-0F6C-49EE-9991-2F9C70381FF1}"/>
              </a:ext>
            </a:extLst>
          </p:cNvPr>
          <p:cNvSpPr/>
          <p:nvPr/>
        </p:nvSpPr>
        <p:spPr>
          <a:xfrm>
            <a:off x="5591944" y="1182624"/>
            <a:ext cx="3672408" cy="3139321"/>
          </a:xfrm>
          <a:prstGeom prst="rect">
            <a:avLst/>
          </a:prstGeom>
        </p:spPr>
        <p:txBody>
          <a:bodyPr wrap="square">
            <a:spAutoFit/>
          </a:bodyPr>
          <a:lstStyle/>
          <a:p>
            <a:r>
              <a:rPr lang="en-GB" dirty="0"/>
              <a:t>He identifies three key reasons for the rise in adolescent anxiety and mental health issues: the ‘Great Rewiring of Childhood’ through:</a:t>
            </a:r>
          </a:p>
          <a:p>
            <a:endParaRPr lang="en-GB" dirty="0"/>
          </a:p>
          <a:p>
            <a:pPr marL="285750" indent="-285750">
              <a:buFont typeface="Arial" panose="020B0604020202020204" pitchFamily="34" charset="0"/>
              <a:buChar char="•"/>
            </a:pPr>
            <a:r>
              <a:rPr lang="en-GB" dirty="0"/>
              <a:t>smartphones and social media</a:t>
            </a:r>
          </a:p>
          <a:p>
            <a:pPr marL="285750" indent="-285750">
              <a:buFont typeface="Arial" panose="020B0604020202020204" pitchFamily="34" charset="0"/>
              <a:buChar char="•"/>
            </a:pPr>
            <a:r>
              <a:rPr lang="en-GB" dirty="0"/>
              <a:t>the shift from play-based to phone-based childhoods</a:t>
            </a:r>
          </a:p>
          <a:p>
            <a:pPr marL="285750" indent="-285750">
              <a:buFont typeface="Arial" panose="020B0604020202020204" pitchFamily="34" charset="0"/>
              <a:buChar char="•"/>
            </a:pPr>
            <a:r>
              <a:rPr lang="en-GB" dirty="0"/>
              <a:t>a disconnect between offline overprotection and online vulnerability. </a:t>
            </a:r>
          </a:p>
        </p:txBody>
      </p:sp>
      <p:pic>
        <p:nvPicPr>
          <p:cNvPr id="16" name="Picture 15">
            <a:extLst>
              <a:ext uri="{FF2B5EF4-FFF2-40B4-BE49-F238E27FC236}">
                <a16:creationId xmlns:a16="http://schemas.microsoft.com/office/drawing/2014/main" id="{7651B209-25BE-4413-B18F-FD1D2F4599A5}"/>
              </a:ext>
            </a:extLst>
          </p:cNvPr>
          <p:cNvPicPr>
            <a:picLocks noChangeAspect="1"/>
          </p:cNvPicPr>
          <p:nvPr/>
        </p:nvPicPr>
        <p:blipFill>
          <a:blip r:embed="rId3"/>
          <a:stretch>
            <a:fillRect/>
          </a:stretch>
        </p:blipFill>
        <p:spPr>
          <a:xfrm>
            <a:off x="1415480" y="1212962"/>
            <a:ext cx="2841726" cy="3573016"/>
          </a:xfrm>
          <a:prstGeom prst="rect">
            <a:avLst/>
          </a:prstGeom>
        </p:spPr>
      </p:pic>
    </p:spTree>
    <p:extLst>
      <p:ext uri="{BB962C8B-B14F-4D97-AF65-F5344CB8AC3E}">
        <p14:creationId xmlns:p14="http://schemas.microsoft.com/office/powerpoint/2010/main" val="3864440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11424" y="5639678"/>
            <a:ext cx="8104083" cy="579921"/>
          </a:xfrm>
        </p:spPr>
        <p:txBody>
          <a:bodyPr>
            <a:normAutofit fontScale="90000"/>
          </a:bodyPr>
          <a:lstStyle/>
          <a:p>
            <a:r>
              <a:rPr lang="en-US" b="1" dirty="0">
                <a:latin typeface="+mn-lt"/>
              </a:rPr>
              <a:t>Risk is an important part of childhood and requires a balanced approach from parents…</a:t>
            </a:r>
          </a:p>
        </p:txBody>
      </p:sp>
      <p:pic>
        <p:nvPicPr>
          <p:cNvPr id="8" name="Picture Placeholder 7" descr="Two young girls standing on the beach"/>
          <p:cNvPicPr>
            <a:picLocks noGrp="1" noChangeAspect="1"/>
          </p:cNvPicPr>
          <p:nvPr>
            <p:ph type="pic" sz="quarter" idx="15"/>
          </p:nvPr>
        </p:nvPicPr>
        <p:blipFill rotWithShape="1">
          <a:blip r:embed="rId3" cstate="print">
            <a:extLst>
              <a:ext uri="{28A0092B-C50C-407E-A947-70E740481C1C}">
                <a14:useLocalDpi xmlns:a14="http://schemas.microsoft.com/office/drawing/2010/main" val="0"/>
              </a:ext>
            </a:extLst>
          </a:blip>
          <a:srcRect/>
          <a:stretch/>
        </p:blipFill>
        <p:spPr/>
      </p:pic>
      <p:pic>
        <p:nvPicPr>
          <p:cNvPr id="5" name="Picture 4">
            <a:extLst>
              <a:ext uri="{FF2B5EF4-FFF2-40B4-BE49-F238E27FC236}">
                <a16:creationId xmlns:a16="http://schemas.microsoft.com/office/drawing/2014/main" id="{D4C073C3-F5C9-4EF4-80B7-750F4F7A9A07}"/>
              </a:ext>
            </a:extLst>
          </p:cNvPr>
          <p:cNvPicPr>
            <a:picLocks noChangeAspect="1"/>
          </p:cNvPicPr>
          <p:nvPr/>
        </p:nvPicPr>
        <p:blipFill>
          <a:blip r:embed="rId4"/>
          <a:stretch>
            <a:fillRect/>
          </a:stretch>
        </p:blipFill>
        <p:spPr>
          <a:xfrm>
            <a:off x="1271464" y="1218322"/>
            <a:ext cx="4248472" cy="3543952"/>
          </a:xfrm>
          <a:prstGeom prst="rect">
            <a:avLst/>
          </a:prstGeom>
        </p:spPr>
      </p:pic>
      <p:pic>
        <p:nvPicPr>
          <p:cNvPr id="14" name="Picture 13">
            <a:extLst>
              <a:ext uri="{FF2B5EF4-FFF2-40B4-BE49-F238E27FC236}">
                <a16:creationId xmlns:a16="http://schemas.microsoft.com/office/drawing/2014/main" id="{96BC5939-E8DB-402D-AB63-24146A82E50A}"/>
              </a:ext>
            </a:extLst>
          </p:cNvPr>
          <p:cNvPicPr>
            <a:picLocks noChangeAspect="1"/>
          </p:cNvPicPr>
          <p:nvPr/>
        </p:nvPicPr>
        <p:blipFill>
          <a:blip r:embed="rId5"/>
          <a:stretch>
            <a:fillRect/>
          </a:stretch>
        </p:blipFill>
        <p:spPr>
          <a:xfrm>
            <a:off x="6600056" y="3275105"/>
            <a:ext cx="2343167" cy="1514486"/>
          </a:xfrm>
          <a:prstGeom prst="rect">
            <a:avLst/>
          </a:prstGeom>
        </p:spPr>
      </p:pic>
    </p:spTree>
    <p:extLst>
      <p:ext uri="{BB962C8B-B14F-4D97-AF65-F5344CB8AC3E}">
        <p14:creationId xmlns:p14="http://schemas.microsoft.com/office/powerpoint/2010/main" val="2560558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9677400" y="365126"/>
            <a:ext cx="2395264" cy="1539874"/>
          </a:xfrm>
        </p:spPr>
        <p:txBody>
          <a:bodyPr>
            <a:normAutofit fontScale="90000"/>
          </a:bodyPr>
          <a:lstStyle/>
          <a:p>
            <a:r>
              <a:rPr lang="en-US" b="1" dirty="0">
                <a:latin typeface="+mn-lt"/>
              </a:rPr>
              <a:t>Building blocks of good childhood development….</a:t>
            </a:r>
          </a:p>
        </p:txBody>
      </p:sp>
      <p:pic>
        <p:nvPicPr>
          <p:cNvPr id="10" name="Picture Placeholder 9" descr="A girl eating blueberries"/>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109" b="109"/>
          <a:stretch>
            <a:fillRect/>
          </a:stretch>
        </p:blipFill>
        <p:spPr>
          <a:xfrm>
            <a:off x="1011636" y="2689193"/>
            <a:ext cx="2731013" cy="1539874"/>
          </a:xfrm>
        </p:spPr>
      </p:pic>
      <p:pic>
        <p:nvPicPr>
          <p:cNvPr id="7" name="Picture Placeholder 6" descr="A girl and boy in raincoats"/>
          <p:cNvPicPr>
            <a:picLocks noGrp="1" noChangeAspect="1"/>
          </p:cNvPicPr>
          <p:nvPr>
            <p:ph type="pic" sz="quarter" idx="15"/>
          </p:nvPr>
        </p:nvPicPr>
        <p:blipFill rotWithShape="1">
          <a:blip r:embed="rId4" cstate="print">
            <a:extLst>
              <a:ext uri="{28A0092B-C50C-407E-A947-70E740481C1C}">
                <a14:useLocalDpi xmlns:a14="http://schemas.microsoft.com/office/drawing/2010/main" val="0"/>
              </a:ext>
            </a:extLst>
          </a:blip>
          <a:srcRect t="209" b="209"/>
          <a:stretch/>
        </p:blipFill>
        <p:spPr/>
      </p:pic>
      <p:pic>
        <p:nvPicPr>
          <p:cNvPr id="11" name="Picture Placeholder 10" descr="A young boy in a rope hammock"/>
          <p:cNvPicPr>
            <a:picLocks noGrp="1" noChangeAspect="1"/>
          </p:cNvPicPr>
          <p:nvPr>
            <p:ph type="pic" sz="quarter" idx="18"/>
          </p:nvPr>
        </p:nvPicPr>
        <p:blipFill rotWithShape="1">
          <a:blip r:embed="rId5" cstate="print">
            <a:extLst>
              <a:ext uri="{28A0092B-C50C-407E-A947-70E740481C1C}">
                <a14:useLocalDpi xmlns:a14="http://schemas.microsoft.com/office/drawing/2010/main" val="0"/>
              </a:ext>
            </a:extLst>
          </a:blip>
          <a:srcRect l="3" r="3"/>
          <a:stretch/>
        </p:blipFill>
        <p:spPr>
          <a:xfrm>
            <a:off x="963144" y="4744252"/>
            <a:ext cx="2752546" cy="1552015"/>
          </a:xfrm>
        </p:spPr>
      </p:pic>
      <p:pic>
        <p:nvPicPr>
          <p:cNvPr id="4" name="Picture 3">
            <a:extLst>
              <a:ext uri="{FF2B5EF4-FFF2-40B4-BE49-F238E27FC236}">
                <a16:creationId xmlns:a16="http://schemas.microsoft.com/office/drawing/2014/main" id="{A0F45E8E-943C-476C-93BB-3342F8D07ABA}"/>
              </a:ext>
            </a:extLst>
          </p:cNvPr>
          <p:cNvPicPr>
            <a:picLocks noChangeAspect="1"/>
          </p:cNvPicPr>
          <p:nvPr/>
        </p:nvPicPr>
        <p:blipFill>
          <a:blip r:embed="rId6"/>
          <a:stretch>
            <a:fillRect/>
          </a:stretch>
        </p:blipFill>
        <p:spPr>
          <a:xfrm>
            <a:off x="5078908" y="354921"/>
            <a:ext cx="1944216" cy="2784309"/>
          </a:xfrm>
          <a:prstGeom prst="rect">
            <a:avLst/>
          </a:prstGeom>
        </p:spPr>
      </p:pic>
      <p:pic>
        <p:nvPicPr>
          <p:cNvPr id="12" name="Picture 11">
            <a:extLst>
              <a:ext uri="{FF2B5EF4-FFF2-40B4-BE49-F238E27FC236}">
                <a16:creationId xmlns:a16="http://schemas.microsoft.com/office/drawing/2014/main" id="{FEC4C3AC-69C9-4195-88EB-0E9706F7AB0A}"/>
              </a:ext>
            </a:extLst>
          </p:cNvPr>
          <p:cNvPicPr>
            <a:picLocks noChangeAspect="1"/>
          </p:cNvPicPr>
          <p:nvPr/>
        </p:nvPicPr>
        <p:blipFill>
          <a:blip r:embed="rId7"/>
          <a:stretch>
            <a:fillRect/>
          </a:stretch>
        </p:blipFill>
        <p:spPr>
          <a:xfrm>
            <a:off x="7270557" y="568095"/>
            <a:ext cx="1513058" cy="1237957"/>
          </a:xfrm>
          <a:prstGeom prst="rect">
            <a:avLst/>
          </a:prstGeom>
        </p:spPr>
      </p:pic>
      <p:pic>
        <p:nvPicPr>
          <p:cNvPr id="15" name="Picture 14">
            <a:extLst>
              <a:ext uri="{FF2B5EF4-FFF2-40B4-BE49-F238E27FC236}">
                <a16:creationId xmlns:a16="http://schemas.microsoft.com/office/drawing/2014/main" id="{68B98FF4-2F82-4CA7-886B-A9FC0330E903}"/>
              </a:ext>
            </a:extLst>
          </p:cNvPr>
          <p:cNvPicPr>
            <a:picLocks noChangeAspect="1"/>
          </p:cNvPicPr>
          <p:nvPr/>
        </p:nvPicPr>
        <p:blipFill>
          <a:blip r:embed="rId8"/>
          <a:stretch>
            <a:fillRect/>
          </a:stretch>
        </p:blipFill>
        <p:spPr>
          <a:xfrm>
            <a:off x="4583832" y="3718771"/>
            <a:ext cx="2246058" cy="1539874"/>
          </a:xfrm>
          <a:prstGeom prst="rect">
            <a:avLst/>
          </a:prstGeom>
        </p:spPr>
      </p:pic>
      <p:pic>
        <p:nvPicPr>
          <p:cNvPr id="16" name="Picture 15">
            <a:extLst>
              <a:ext uri="{FF2B5EF4-FFF2-40B4-BE49-F238E27FC236}">
                <a16:creationId xmlns:a16="http://schemas.microsoft.com/office/drawing/2014/main" id="{6B50A11D-CEA8-48C6-B439-D4BFE05C9ABB}"/>
              </a:ext>
            </a:extLst>
          </p:cNvPr>
          <p:cNvPicPr>
            <a:picLocks noChangeAspect="1"/>
          </p:cNvPicPr>
          <p:nvPr/>
        </p:nvPicPr>
        <p:blipFill>
          <a:blip r:embed="rId9"/>
          <a:stretch>
            <a:fillRect/>
          </a:stretch>
        </p:blipFill>
        <p:spPr>
          <a:xfrm>
            <a:off x="6981448" y="3704417"/>
            <a:ext cx="2000265" cy="1543061"/>
          </a:xfrm>
          <a:prstGeom prst="rect">
            <a:avLst/>
          </a:prstGeom>
        </p:spPr>
      </p:pic>
      <p:pic>
        <p:nvPicPr>
          <p:cNvPr id="17" name="Picture 16">
            <a:extLst>
              <a:ext uri="{FF2B5EF4-FFF2-40B4-BE49-F238E27FC236}">
                <a16:creationId xmlns:a16="http://schemas.microsoft.com/office/drawing/2014/main" id="{1A090CE9-69D1-4292-869E-8591F9E8A85F}"/>
              </a:ext>
            </a:extLst>
          </p:cNvPr>
          <p:cNvPicPr>
            <a:picLocks noChangeAspect="1"/>
          </p:cNvPicPr>
          <p:nvPr/>
        </p:nvPicPr>
        <p:blipFill>
          <a:blip r:embed="rId10"/>
          <a:stretch>
            <a:fillRect/>
          </a:stretch>
        </p:blipFill>
        <p:spPr>
          <a:xfrm>
            <a:off x="7464152" y="1857448"/>
            <a:ext cx="1209286" cy="1247763"/>
          </a:xfrm>
          <a:prstGeom prst="rect">
            <a:avLst/>
          </a:prstGeom>
        </p:spPr>
      </p:pic>
      <p:pic>
        <p:nvPicPr>
          <p:cNvPr id="14" name="Picture 13">
            <a:extLst>
              <a:ext uri="{FF2B5EF4-FFF2-40B4-BE49-F238E27FC236}">
                <a16:creationId xmlns:a16="http://schemas.microsoft.com/office/drawing/2014/main" id="{188DACF1-C28C-443F-A4CB-D83CB27FB569}"/>
              </a:ext>
            </a:extLst>
          </p:cNvPr>
          <p:cNvPicPr>
            <a:picLocks noChangeAspect="1"/>
          </p:cNvPicPr>
          <p:nvPr/>
        </p:nvPicPr>
        <p:blipFill>
          <a:blip r:embed="rId11"/>
          <a:stretch>
            <a:fillRect/>
          </a:stretch>
        </p:blipFill>
        <p:spPr>
          <a:xfrm>
            <a:off x="6253826" y="5115094"/>
            <a:ext cx="1152128" cy="1181173"/>
          </a:xfrm>
          <a:prstGeom prst="rect">
            <a:avLst/>
          </a:prstGeom>
        </p:spPr>
      </p:pic>
    </p:spTree>
    <p:extLst>
      <p:ext uri="{BB962C8B-B14F-4D97-AF65-F5344CB8AC3E}">
        <p14:creationId xmlns:p14="http://schemas.microsoft.com/office/powerpoint/2010/main" val="807962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0428A713-B5B3-4848-B631-C575F748F3B1}"/>
              </a:ext>
            </a:extLst>
          </p:cNvPr>
          <p:cNvSpPr txBox="1">
            <a:spLocks/>
          </p:cNvSpPr>
          <p:nvPr/>
        </p:nvSpPr>
        <p:spPr>
          <a:xfrm>
            <a:off x="2999656" y="1556792"/>
            <a:ext cx="6487616" cy="46085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a:lstStyle>
          <a:p>
            <a:r>
              <a:rPr lang="en-US" dirty="0"/>
              <a:t>Drop and go as quickly as you can in the morning – don’t hang around and look through windows</a:t>
            </a:r>
          </a:p>
          <a:p>
            <a:r>
              <a:rPr lang="en-US" dirty="0"/>
              <a:t>Voice any worries you have out of earshot of your child and refrain from being negative about school/staff</a:t>
            </a:r>
          </a:p>
          <a:p>
            <a:r>
              <a:rPr lang="en-US" dirty="0"/>
              <a:t>Encourage your child rather than tell them what they can’t do</a:t>
            </a:r>
          </a:p>
          <a:p>
            <a:r>
              <a:rPr lang="en-US" dirty="0"/>
              <a:t>Encourage them to talk about their day in a positive way: ‘What was your </a:t>
            </a:r>
            <a:r>
              <a:rPr lang="en-US" dirty="0" err="1"/>
              <a:t>favourite</a:t>
            </a:r>
            <a:r>
              <a:rPr lang="en-US" dirty="0"/>
              <a:t> thing about today?’ rather than ‘Did ‘x’ do anything to you today?’</a:t>
            </a:r>
          </a:p>
          <a:p>
            <a:r>
              <a:rPr lang="en-US" dirty="0"/>
              <a:t>Don’t tell us to send your child home if they continue to feel poorly in front of them – they will want to come home!</a:t>
            </a:r>
          </a:p>
        </p:txBody>
      </p:sp>
      <p:pic>
        <p:nvPicPr>
          <p:cNvPr id="7" name="Picture 6">
            <a:extLst>
              <a:ext uri="{FF2B5EF4-FFF2-40B4-BE49-F238E27FC236}">
                <a16:creationId xmlns:a16="http://schemas.microsoft.com/office/drawing/2014/main" id="{3B199CA3-1DC0-467F-8EA5-3E8AD976D2E0}"/>
              </a:ext>
            </a:extLst>
          </p:cNvPr>
          <p:cNvPicPr>
            <a:picLocks noChangeAspect="1"/>
          </p:cNvPicPr>
          <p:nvPr/>
        </p:nvPicPr>
        <p:blipFill>
          <a:blip r:embed="rId2"/>
          <a:stretch>
            <a:fillRect/>
          </a:stretch>
        </p:blipFill>
        <p:spPr>
          <a:xfrm>
            <a:off x="119336" y="-99392"/>
            <a:ext cx="11424894" cy="1798476"/>
          </a:xfrm>
          <a:prstGeom prst="rect">
            <a:avLst/>
          </a:prstGeom>
        </p:spPr>
      </p:pic>
    </p:spTree>
    <p:extLst>
      <p:ext uri="{BB962C8B-B14F-4D97-AF65-F5344CB8AC3E}">
        <p14:creationId xmlns:p14="http://schemas.microsoft.com/office/powerpoint/2010/main" val="2200335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Typical childhood experiences…</a:t>
            </a:r>
          </a:p>
        </p:txBody>
      </p:sp>
      <p:sp>
        <p:nvSpPr>
          <p:cNvPr id="3" name="Content Placeholder 2"/>
          <p:cNvSpPr>
            <a:spLocks noGrp="1"/>
          </p:cNvSpPr>
          <p:nvPr>
            <p:ph sz="half" idx="1"/>
          </p:nvPr>
        </p:nvSpPr>
        <p:spPr>
          <a:xfrm>
            <a:off x="1991544" y="1772816"/>
            <a:ext cx="8352928" cy="4392488"/>
          </a:xfrm>
        </p:spPr>
        <p:txBody>
          <a:bodyPr>
            <a:normAutofit fontScale="92500" lnSpcReduction="10000"/>
          </a:bodyPr>
          <a:lstStyle/>
          <a:p>
            <a:pPr marL="0" indent="0">
              <a:buNone/>
            </a:pPr>
            <a:r>
              <a:rPr lang="en-GB" sz="2800" dirty="0"/>
              <a:t>Your child will find challenges along the way:</a:t>
            </a:r>
          </a:p>
          <a:p>
            <a:endParaRPr lang="en-GB" sz="2800" dirty="0"/>
          </a:p>
          <a:p>
            <a:pPr marL="457200" indent="-457200"/>
            <a:r>
              <a:rPr lang="en-GB" sz="2800" dirty="0"/>
              <a:t>Friendship issues</a:t>
            </a:r>
          </a:p>
          <a:p>
            <a:pPr marL="457200" indent="-457200"/>
            <a:r>
              <a:rPr lang="en-GB" sz="2800" dirty="0"/>
              <a:t>Unkindness</a:t>
            </a:r>
          </a:p>
          <a:p>
            <a:pPr marL="457200" indent="-457200"/>
            <a:r>
              <a:rPr lang="en-GB" sz="2800" dirty="0"/>
              <a:t>Difficulty telling the truth</a:t>
            </a:r>
          </a:p>
          <a:p>
            <a:pPr marL="457200" indent="-457200"/>
            <a:r>
              <a:rPr lang="en-GB" sz="2800" dirty="0"/>
              <a:t>Understanding we are all different </a:t>
            </a:r>
          </a:p>
          <a:p>
            <a:pPr marL="457200" indent="-457200"/>
            <a:endParaRPr lang="en-GB" sz="2800" dirty="0"/>
          </a:p>
          <a:p>
            <a:pPr marL="0" indent="0">
              <a:buNone/>
            </a:pPr>
            <a:r>
              <a:rPr lang="en-GB" sz="2800" dirty="0"/>
              <a:t>We can help them together!</a:t>
            </a:r>
          </a:p>
          <a:p>
            <a:endParaRPr lang="en-US" dirty="0"/>
          </a:p>
        </p:txBody>
      </p:sp>
      <p:sp>
        <p:nvSpPr>
          <p:cNvPr id="5" name="Speech Bubble: Oval 4">
            <a:extLst>
              <a:ext uri="{FF2B5EF4-FFF2-40B4-BE49-F238E27FC236}">
                <a16:creationId xmlns:a16="http://schemas.microsoft.com/office/drawing/2014/main" id="{EAE8508F-B567-4CD5-9595-FC44DE04DF89}"/>
              </a:ext>
            </a:extLst>
          </p:cNvPr>
          <p:cNvSpPr/>
          <p:nvPr/>
        </p:nvSpPr>
        <p:spPr>
          <a:xfrm>
            <a:off x="8904312" y="310630"/>
            <a:ext cx="2449488" cy="1462186"/>
          </a:xfrm>
          <a:prstGeom prst="wedgeEllipseCallout">
            <a:avLst>
              <a:gd name="adj1" fmla="val 32942"/>
              <a:gd name="adj2" fmla="val 2546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We’re not robots!</a:t>
            </a:r>
          </a:p>
        </p:txBody>
      </p:sp>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3FF1DE8-896F-4F1B-A008-FE3587656922}"/>
              </a:ext>
            </a:extLst>
          </p:cNvPr>
          <p:cNvSpPr>
            <a:spLocks noGrp="1"/>
          </p:cNvSpPr>
          <p:nvPr>
            <p:ph type="title"/>
          </p:nvPr>
        </p:nvSpPr>
        <p:spPr>
          <a:xfrm>
            <a:off x="695400" y="-99392"/>
            <a:ext cx="10369152" cy="1828800"/>
          </a:xfrm>
        </p:spPr>
        <p:txBody>
          <a:bodyPr>
            <a:normAutofit/>
          </a:bodyPr>
          <a:lstStyle/>
          <a:p>
            <a:r>
              <a:rPr lang="en-GB" dirty="0">
                <a:latin typeface="+mn-lt"/>
              </a:rPr>
              <a:t>We are experienced professionals so please treat us as such….trust us!</a:t>
            </a:r>
          </a:p>
        </p:txBody>
      </p:sp>
    </p:spTree>
    <p:extLst>
      <p:ext uri="{BB962C8B-B14F-4D97-AF65-F5344CB8AC3E}">
        <p14:creationId xmlns:p14="http://schemas.microsoft.com/office/powerpoint/2010/main" val="684342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mn-lt"/>
              </a:rPr>
              <a:t>Typical responses at the end of the day….</a:t>
            </a:r>
          </a:p>
        </p:txBody>
      </p:sp>
      <p:sp>
        <p:nvSpPr>
          <p:cNvPr id="4" name="Content Placeholder 3"/>
          <p:cNvSpPr>
            <a:spLocks noGrp="1"/>
          </p:cNvSpPr>
          <p:nvPr>
            <p:ph sz="half" idx="2"/>
          </p:nvPr>
        </p:nvSpPr>
        <p:spPr>
          <a:xfrm>
            <a:off x="2135560" y="2132856"/>
            <a:ext cx="7344816" cy="4032448"/>
          </a:xfrm>
        </p:spPr>
        <p:txBody>
          <a:bodyPr>
            <a:normAutofit/>
          </a:bodyPr>
          <a:lstStyle/>
          <a:p>
            <a:r>
              <a:rPr lang="en-US" sz="3600" dirty="0"/>
              <a:t>I didn’t do anything or desire not to talk about their day</a:t>
            </a:r>
          </a:p>
          <a:p>
            <a:r>
              <a:rPr lang="en-US" sz="3600" dirty="0"/>
              <a:t>Extreme tiredness – we are very busy!</a:t>
            </a:r>
          </a:p>
          <a:p>
            <a:r>
              <a:rPr lang="en-US" sz="3600" dirty="0"/>
              <a:t>I didn’t play with anyone today.</a:t>
            </a:r>
          </a:p>
        </p:txBody>
      </p:sp>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latin typeface="+mn-lt"/>
              </a:rPr>
              <a:t>Behaviour</a:t>
            </a:r>
            <a:r>
              <a:rPr lang="en-US" dirty="0">
                <a:latin typeface="+mn-lt"/>
              </a:rPr>
              <a:t> – recognition (rather than reward) and consequences (rather than punishment)….</a:t>
            </a:r>
          </a:p>
        </p:txBody>
      </p:sp>
      <p:sp>
        <p:nvSpPr>
          <p:cNvPr id="3" name="TextBox 2">
            <a:extLst>
              <a:ext uri="{FF2B5EF4-FFF2-40B4-BE49-F238E27FC236}">
                <a16:creationId xmlns:a16="http://schemas.microsoft.com/office/drawing/2014/main" id="{95E64F7C-D3B4-418A-B270-34F90F9B401D}"/>
              </a:ext>
            </a:extLst>
          </p:cNvPr>
          <p:cNvSpPr txBox="1"/>
          <p:nvPr/>
        </p:nvSpPr>
        <p:spPr>
          <a:xfrm>
            <a:off x="1559496" y="1700808"/>
            <a:ext cx="8784976" cy="4247317"/>
          </a:xfrm>
          <a:prstGeom prst="rect">
            <a:avLst/>
          </a:prstGeom>
          <a:noFill/>
        </p:spPr>
        <p:txBody>
          <a:bodyPr wrap="square" rtlCol="0">
            <a:spAutoFit/>
          </a:bodyPr>
          <a:lstStyle/>
          <a:p>
            <a:r>
              <a:rPr lang="en-GB" dirty="0"/>
              <a:t>Look at our behaviour policy for full details but the key elements are:</a:t>
            </a:r>
          </a:p>
          <a:p>
            <a:endParaRPr lang="en-GB" dirty="0"/>
          </a:p>
          <a:p>
            <a:pPr marL="285750" indent="-285750">
              <a:buFont typeface="Arial" panose="020B0604020202020204" pitchFamily="34" charset="0"/>
              <a:buChar char="•"/>
            </a:pPr>
            <a:r>
              <a:rPr lang="en-GB" dirty="0"/>
              <a:t>We set clear expectations</a:t>
            </a:r>
          </a:p>
          <a:p>
            <a:pPr marL="285750" indent="-285750">
              <a:buFont typeface="Arial" panose="020B0604020202020204" pitchFamily="34" charset="0"/>
              <a:buChar char="•"/>
            </a:pPr>
            <a:r>
              <a:rPr lang="en-GB" dirty="0"/>
              <a:t>We develop excellent relationships with our pupils</a:t>
            </a:r>
          </a:p>
          <a:p>
            <a:pPr marL="285750" indent="-285750">
              <a:buFont typeface="Arial" panose="020B0604020202020204" pitchFamily="34" charset="0"/>
              <a:buChar char="•"/>
            </a:pPr>
            <a:r>
              <a:rPr lang="en-GB" dirty="0"/>
              <a:t>We recognise good behaviour and when children go ‘over and above’ – house points, post cards, endeavour certificates, ambassador awards, ‘Out of this World’ points</a:t>
            </a:r>
          </a:p>
          <a:p>
            <a:pPr marL="285750" indent="-285750">
              <a:buFont typeface="Arial" panose="020B0604020202020204" pitchFamily="34" charset="0"/>
              <a:buChar char="•"/>
            </a:pPr>
            <a:r>
              <a:rPr lang="en-GB" dirty="0"/>
              <a:t>We set clear consequences for poor choices – this includes ‘impositions’ and  ‘detentions’ for older pupils </a:t>
            </a:r>
          </a:p>
          <a:p>
            <a:pPr marL="285750" indent="-285750">
              <a:buFont typeface="Arial" panose="020B0604020202020204" pitchFamily="34" charset="0"/>
              <a:buChar char="•"/>
            </a:pPr>
            <a:r>
              <a:rPr lang="en-GB" dirty="0"/>
              <a:t>We are educators and therefore have to teach children (through restorative conversations) what good behaviour looks like and how to change behaviour over time</a:t>
            </a:r>
          </a:p>
          <a:p>
            <a:pPr marL="285750" indent="-285750">
              <a:buFont typeface="Arial" panose="020B0604020202020204" pitchFamily="34" charset="0"/>
              <a:buChar char="•"/>
            </a:pPr>
            <a:r>
              <a:rPr lang="en-GB" dirty="0"/>
              <a:t>Neurodiversity is not a ‘get-out-of-jail-free’ card for poor behaviour but we            do adapt for some pupils.</a:t>
            </a:r>
          </a:p>
          <a:p>
            <a:pPr marL="285750" indent="-285750">
              <a:buFont typeface="Arial" panose="020B0604020202020204" pitchFamily="34" charset="0"/>
              <a:buChar char="•"/>
            </a:pPr>
            <a:r>
              <a:rPr lang="en-GB" dirty="0"/>
              <a:t>What is bullying?  Please use the correct term to keep incidents in perspective.</a:t>
            </a:r>
          </a:p>
        </p:txBody>
      </p:sp>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latin typeface="+mn-lt"/>
              </a:rPr>
              <a:t>Safeguarding</a:t>
            </a:r>
          </a:p>
        </p:txBody>
      </p:sp>
      <p:sp>
        <p:nvSpPr>
          <p:cNvPr id="3" name="TextBox 2">
            <a:extLst>
              <a:ext uri="{FF2B5EF4-FFF2-40B4-BE49-F238E27FC236}">
                <a16:creationId xmlns:a16="http://schemas.microsoft.com/office/drawing/2014/main" id="{95E64F7C-D3B4-418A-B270-34F90F9B401D}"/>
              </a:ext>
            </a:extLst>
          </p:cNvPr>
          <p:cNvSpPr txBox="1"/>
          <p:nvPr/>
        </p:nvSpPr>
        <p:spPr>
          <a:xfrm>
            <a:off x="1775520" y="1700808"/>
            <a:ext cx="8784976" cy="3785652"/>
          </a:xfrm>
          <a:prstGeom prst="rect">
            <a:avLst/>
          </a:prstGeom>
          <a:noFill/>
        </p:spPr>
        <p:txBody>
          <a:bodyPr wrap="square" rtlCol="0">
            <a:spAutoFit/>
          </a:bodyPr>
          <a:lstStyle/>
          <a:p>
            <a:r>
              <a:rPr lang="en-GB" sz="2000" dirty="0"/>
              <a:t>We will do all we can to help your child feel safe and happy, but we are a school and things do happen.  Not every incident is a ‘serious safeguarding concern’ but we do take all incidents seriously.</a:t>
            </a:r>
          </a:p>
          <a:p>
            <a:endParaRPr lang="en-GB" sz="2000" dirty="0"/>
          </a:p>
          <a:p>
            <a:r>
              <a:rPr lang="en-GB" sz="2000" dirty="0"/>
              <a:t>We record behaviour and safeguarding concerns every day.  They are sent to SLT to review.</a:t>
            </a:r>
          </a:p>
          <a:p>
            <a:endParaRPr lang="en-GB" sz="2000" dirty="0"/>
          </a:p>
          <a:p>
            <a:r>
              <a:rPr lang="en-GB" sz="2000" dirty="0"/>
              <a:t>We have a duty of care to staff and children.  If your child makes a disclosure – we always take it seriously – but we also know it may not be true.  We will ask you about anything that concerns us.  Please understand we are asking because that is our job.  We may need to make a referral to Social Services.  This is for support.</a:t>
            </a:r>
          </a:p>
        </p:txBody>
      </p:sp>
    </p:spTree>
    <p:extLst>
      <p:ext uri="{BB962C8B-B14F-4D97-AF65-F5344CB8AC3E}">
        <p14:creationId xmlns:p14="http://schemas.microsoft.com/office/powerpoint/2010/main" val="3190636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13DF4B-BE4A-452C-BBC3-DA05CDB5076F}"/>
              </a:ext>
            </a:extLst>
          </p:cNvPr>
          <p:cNvSpPr txBox="1"/>
          <p:nvPr/>
        </p:nvSpPr>
        <p:spPr>
          <a:xfrm>
            <a:off x="533583" y="188640"/>
            <a:ext cx="10369152" cy="830997"/>
          </a:xfrm>
          <a:prstGeom prst="rect">
            <a:avLst/>
          </a:prstGeom>
          <a:noFill/>
        </p:spPr>
        <p:txBody>
          <a:bodyPr wrap="square" rtlCol="0">
            <a:spAutoFit/>
          </a:bodyPr>
          <a:lstStyle/>
          <a:p>
            <a:r>
              <a:rPr lang="en-GB" sz="4800" dirty="0"/>
              <a:t>Trip and swimming contributions</a:t>
            </a:r>
          </a:p>
        </p:txBody>
      </p:sp>
      <p:sp>
        <p:nvSpPr>
          <p:cNvPr id="3" name="TextBox 2">
            <a:extLst>
              <a:ext uri="{FF2B5EF4-FFF2-40B4-BE49-F238E27FC236}">
                <a16:creationId xmlns:a16="http://schemas.microsoft.com/office/drawing/2014/main" id="{E7219C62-9D62-4628-A4A9-9747BA240F11}"/>
              </a:ext>
            </a:extLst>
          </p:cNvPr>
          <p:cNvSpPr txBox="1"/>
          <p:nvPr/>
        </p:nvSpPr>
        <p:spPr>
          <a:xfrm>
            <a:off x="506408" y="1019637"/>
            <a:ext cx="11521280" cy="3847207"/>
          </a:xfrm>
          <a:prstGeom prst="rect">
            <a:avLst/>
          </a:prstGeom>
          <a:noFill/>
        </p:spPr>
        <p:txBody>
          <a:bodyPr wrap="square" rtlCol="0">
            <a:spAutoFit/>
          </a:bodyPr>
          <a:lstStyle/>
          <a:p>
            <a:r>
              <a:rPr lang="en-GB" sz="2400" dirty="0"/>
              <a:t>We plan trips to enhance children’s experiences and we take children swimming in Years 3 and 5.  We ask for parental contributions towards these as we are not funded for them.  Please plan ahead.</a:t>
            </a:r>
          </a:p>
          <a:p>
            <a:endParaRPr lang="en-GB" sz="3200" dirty="0"/>
          </a:p>
          <a:p>
            <a:r>
              <a:rPr lang="en-GB" sz="4400" dirty="0"/>
              <a:t>Clubs</a:t>
            </a:r>
            <a:endParaRPr lang="en-GB" sz="3200" dirty="0"/>
          </a:p>
          <a:p>
            <a:r>
              <a:rPr lang="en-GB" sz="2400" dirty="0"/>
              <a:t>Children will have opportunities to attend clubs run by staff and outsiders.  There are more as the children go through the school.  Not every child will get a place. They are a bonus not an expectation.  They are not designed to be free childcare.  We have Rainbows for after-school provision. </a:t>
            </a:r>
          </a:p>
        </p:txBody>
      </p:sp>
    </p:spTree>
    <p:extLst>
      <p:ext uri="{BB962C8B-B14F-4D97-AF65-F5344CB8AC3E}">
        <p14:creationId xmlns:p14="http://schemas.microsoft.com/office/powerpoint/2010/main" val="187501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2420888"/>
            <a:ext cx="9829800" cy="1082674"/>
          </a:xfrm>
        </p:spPr>
        <p:txBody>
          <a:bodyPr>
            <a:normAutofit fontScale="90000"/>
          </a:bodyPr>
          <a:lstStyle/>
          <a:p>
            <a:br>
              <a:rPr lang="en-US" dirty="0">
                <a:latin typeface="Calibri" panose="020F0502020204030204" pitchFamily="34" charset="0"/>
                <a:ea typeface="Calibri" panose="020F0502020204030204" pitchFamily="34" charset="0"/>
                <a:cs typeface="Calibri" panose="020F0502020204030204" pitchFamily="34" charset="0"/>
              </a:rPr>
            </a:br>
            <a:br>
              <a:rPr lang="en-US" dirty="0">
                <a:latin typeface="Calibri" panose="020F0502020204030204" pitchFamily="34" charset="0"/>
                <a:ea typeface="Calibri" panose="020F0502020204030204" pitchFamily="34" charset="0"/>
                <a:cs typeface="Calibri" panose="020F0502020204030204" pitchFamily="34" charset="0"/>
              </a:rPr>
            </a:br>
            <a:endParaRPr lang="en-US" sz="4400" dirty="0">
              <a:latin typeface="Calibri" panose="020F0502020204030204" pitchFamily="34" charset="0"/>
              <a:ea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FB6A2C9A-CDCB-4A38-A20C-B43E62BF1350}"/>
              </a:ext>
            </a:extLst>
          </p:cNvPr>
          <p:cNvSpPr/>
          <p:nvPr/>
        </p:nvSpPr>
        <p:spPr>
          <a:xfrm>
            <a:off x="1199456" y="197346"/>
            <a:ext cx="9145016" cy="4247317"/>
          </a:xfrm>
          <a:prstGeom prst="rect">
            <a:avLst/>
          </a:prstGeom>
        </p:spPr>
        <p:txBody>
          <a:bodyPr wrap="square">
            <a:spAutoFit/>
          </a:bodyPr>
          <a:lstStyle/>
          <a:p>
            <a:r>
              <a:rPr lang="en-GB" dirty="0"/>
              <a:t>See email from Mrs Lonie about selection for clubs, </a:t>
            </a:r>
            <a:r>
              <a:rPr lang="en-GB" dirty="0" err="1"/>
              <a:t>tournaments,etc</a:t>
            </a:r>
            <a:r>
              <a:rPr lang="en-GB" dirty="0"/>
              <a:t>.</a:t>
            </a:r>
          </a:p>
          <a:p>
            <a:endParaRPr lang="en-GB" dirty="0"/>
          </a:p>
          <a:p>
            <a:r>
              <a:rPr lang="en-GB" dirty="0"/>
              <a:t>‘Fairness’ does not mean that every child has the exactly the same and we need to help children to understand this.</a:t>
            </a:r>
          </a:p>
          <a:p>
            <a:endParaRPr lang="en-GB" dirty="0"/>
          </a:p>
          <a:p>
            <a:r>
              <a:rPr lang="en-GB" dirty="0"/>
              <a:t>Examples:</a:t>
            </a:r>
          </a:p>
          <a:p>
            <a:r>
              <a:rPr lang="en-GB" dirty="0"/>
              <a:t>Children who struggle to learn will receive more support with learning.</a:t>
            </a:r>
          </a:p>
          <a:p>
            <a:r>
              <a:rPr lang="en-GB" dirty="0"/>
              <a:t>Children who capture the hearts and minds of their peers will be selected for key roles such as house captains if through voting.</a:t>
            </a:r>
          </a:p>
          <a:p>
            <a:r>
              <a:rPr lang="en-GB" dirty="0"/>
              <a:t>Some opportunities are fair because they are open to all (inclusive/equality) e.g. football club, but others may have criteria for selection. As long as we stick to the criteria, it is still ‘fair’ e.g. trials for football, or selected on merit of behaviour or maths acumen .</a:t>
            </a:r>
          </a:p>
          <a:p>
            <a:r>
              <a:rPr lang="en-GB" dirty="0"/>
              <a:t>Not all children will have the same amount of photos capturing school visits and events</a:t>
            </a:r>
          </a:p>
          <a:p>
            <a:r>
              <a:rPr lang="en-GB" dirty="0"/>
              <a:t>Disappointment is a natural part of life – preparation for job interviews, unrequited love, etc.  Acknowledge, reassure and help your child to move on!</a:t>
            </a:r>
          </a:p>
        </p:txBody>
      </p:sp>
    </p:spTree>
    <p:extLst>
      <p:ext uri="{BB962C8B-B14F-4D97-AF65-F5344CB8AC3E}">
        <p14:creationId xmlns:p14="http://schemas.microsoft.com/office/powerpoint/2010/main" val="4171013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400" y="2420888"/>
            <a:ext cx="9829800" cy="1082674"/>
          </a:xfrm>
        </p:spPr>
        <p:txBody>
          <a:bodyPr>
            <a:normAutofit fontScale="90000"/>
          </a:bodyPr>
          <a:lstStyle/>
          <a:p>
            <a:br>
              <a:rPr lang="en-US" dirty="0">
                <a:latin typeface="Calibri" panose="020F0502020204030204" pitchFamily="34" charset="0"/>
                <a:ea typeface="Calibri" panose="020F0502020204030204" pitchFamily="34" charset="0"/>
                <a:cs typeface="Calibri" panose="020F0502020204030204" pitchFamily="34" charset="0"/>
              </a:rPr>
            </a:br>
            <a:br>
              <a:rPr lang="en-US" dirty="0">
                <a:latin typeface="Calibri" panose="020F0502020204030204" pitchFamily="34" charset="0"/>
                <a:ea typeface="Calibri" panose="020F0502020204030204" pitchFamily="34" charset="0"/>
                <a:cs typeface="Calibri" panose="020F0502020204030204" pitchFamily="34" charset="0"/>
              </a:rPr>
            </a:br>
            <a:r>
              <a:rPr lang="en-US" sz="4400" dirty="0">
                <a:latin typeface="Calibri" panose="020F0502020204030204" pitchFamily="34" charset="0"/>
                <a:ea typeface="Calibri" panose="020F0502020204030204" pitchFamily="34" charset="0"/>
                <a:cs typeface="Calibri" panose="020F0502020204030204" pitchFamily="34" charset="0"/>
              </a:rPr>
              <a:t>Communication </a:t>
            </a:r>
            <a:br>
              <a:rPr lang="en-US" sz="4400" dirty="0">
                <a:latin typeface="Calibri" panose="020F0502020204030204" pitchFamily="34" charset="0"/>
                <a:ea typeface="Calibri" panose="020F0502020204030204" pitchFamily="34" charset="0"/>
                <a:cs typeface="Calibri" panose="020F0502020204030204" pitchFamily="34" charset="0"/>
              </a:rPr>
            </a:br>
            <a:br>
              <a:rPr lang="en-US" dirty="0">
                <a:latin typeface="Calibri" panose="020F0502020204030204" pitchFamily="34" charset="0"/>
                <a:ea typeface="Calibri" panose="020F0502020204030204" pitchFamily="34" charset="0"/>
                <a:cs typeface="Calibri" panose="020F0502020204030204" pitchFamily="34" charset="0"/>
              </a:rPr>
            </a:br>
            <a:r>
              <a:rPr lang="en-US" dirty="0">
                <a:latin typeface="Calibri" panose="020F0502020204030204" pitchFamily="34" charset="0"/>
                <a:ea typeface="Calibri" panose="020F0502020204030204" pitchFamily="34" charset="0"/>
                <a:cs typeface="Calibri" panose="020F0502020204030204" pitchFamily="34" charset="0"/>
              </a:rPr>
              <a:t>See our page on the website under ‘Parents’.  Tell us of any concerns before they become a big worry but also trust that we have your child’s best interests at heart.</a:t>
            </a:r>
            <a:br>
              <a:rPr lang="en-US" dirty="0">
                <a:latin typeface="Calibri" panose="020F0502020204030204" pitchFamily="34" charset="0"/>
                <a:ea typeface="Calibri" panose="020F0502020204030204" pitchFamily="34" charset="0"/>
                <a:cs typeface="Calibri" panose="020F0502020204030204" pitchFamily="34" charset="0"/>
              </a:rPr>
            </a:br>
            <a:br>
              <a:rPr lang="en-US" dirty="0">
                <a:latin typeface="Calibri" panose="020F0502020204030204" pitchFamily="34" charset="0"/>
                <a:ea typeface="Calibri" panose="020F0502020204030204" pitchFamily="34" charset="0"/>
                <a:cs typeface="Calibri" panose="020F0502020204030204" pitchFamily="34" charset="0"/>
              </a:rPr>
            </a:br>
            <a:r>
              <a:rPr lang="en-US" sz="4400" dirty="0">
                <a:latin typeface="Calibri" panose="020F0502020204030204" pitchFamily="34" charset="0"/>
                <a:ea typeface="Calibri" panose="020F0502020204030204" pitchFamily="34" charset="0"/>
                <a:cs typeface="Calibri" panose="020F0502020204030204" pitchFamily="34" charset="0"/>
              </a:rPr>
              <a:t>Any questions?</a:t>
            </a:r>
          </a:p>
        </p:txBody>
      </p:sp>
    </p:spTree>
    <p:extLst>
      <p:ext uri="{BB962C8B-B14F-4D97-AF65-F5344CB8AC3E}">
        <p14:creationId xmlns:p14="http://schemas.microsoft.com/office/powerpoint/2010/main" val="303294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69B8BF74FC4C448EA5E8CE88823443" ma:contentTypeVersion="19" ma:contentTypeDescription="Create a new document." ma:contentTypeScope="" ma:versionID="b5a31d3409128f2703be52f86a48d23a">
  <xsd:schema xmlns:xsd="http://www.w3.org/2001/XMLSchema" xmlns:xs="http://www.w3.org/2001/XMLSchema" xmlns:p="http://schemas.microsoft.com/office/2006/metadata/properties" xmlns:ns2="e8587c9f-486c-4b56-9871-f2dd3b5e83cc" xmlns:ns3="09fa826f-f3c1-4344-b0fc-41023844b7e9" targetNamespace="http://schemas.microsoft.com/office/2006/metadata/properties" ma:root="true" ma:fieldsID="28340379324e8ee1c0452e534e7c3eb0" ns2:_="" ns3:_="">
    <xsd:import namespace="e8587c9f-486c-4b56-9871-f2dd3b5e83cc"/>
    <xsd:import namespace="09fa826f-f3c1-4344-b0fc-41023844b7e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8587c9f-486c-4b56-9871-f2dd3b5e83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85e88d5-0cee-4872-91bd-8de5bada48a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9fa826f-f3c1-4344-b0fc-41023844b7e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14c1c91e-6732-416d-a8c1-80e2d0881302}" ma:internalName="TaxCatchAll" ma:showField="CatchAllData" ma:web="09fa826f-f3c1-4344-b0fc-41023844b7e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e8587c9f-486c-4b56-9871-f2dd3b5e83cc">
      <Terms xmlns="http://schemas.microsoft.com/office/infopath/2007/PartnerControls"/>
    </lcf76f155ced4ddcb4097134ff3c332f>
    <TaxCatchAll xmlns="09fa826f-f3c1-4344-b0fc-41023844b7e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376CEA-FEAD-4AF3-9F52-C4D5E2799F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8587c9f-486c-4b56-9871-f2dd3b5e83cc"/>
    <ds:schemaRef ds:uri="09fa826f-f3c1-4344-b0fc-41023844b7e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A15C6C-6BB6-4DB6-B7D6-7F14EAB2CC5C}">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0262f94-9f35-4ac3-9a90-690165a166b7"/>
    <ds:schemaRef ds:uri="a4f35948-e619-41b3-aa29-22878b09cfd2"/>
    <ds:schemaRef ds:uri="http://www.w3.org/XML/1998/namespace"/>
    <ds:schemaRef ds:uri="e8587c9f-486c-4b56-9871-f2dd3b5e83cc"/>
    <ds:schemaRef ds:uri="09fa826f-f3c1-4344-b0fc-41023844b7e9"/>
  </ds:schemaRefs>
</ds:datastoreItem>
</file>

<file path=customXml/itemProps3.xml><?xml version="1.0" encoding="utf-8"?>
<ds:datastoreItem xmlns:ds="http://schemas.openxmlformats.org/officeDocument/2006/customXml" ds:itemID="{9EDF6667-B669-49A4-BBE6-2132BA71C0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79</TotalTime>
  <Words>1113</Words>
  <Application>Microsoft Office PowerPoint</Application>
  <PresentationFormat>Widescreen</PresentationFormat>
  <Paragraphs>76</Paragraphs>
  <Slides>14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Times New Roman</vt:lpstr>
      <vt:lpstr>Children Friends 16x9</vt:lpstr>
      <vt:lpstr>Welcome to Woodlands.</vt:lpstr>
      <vt:lpstr>Things you need to know…</vt:lpstr>
      <vt:lpstr>We highly recommend that parents read ‘The Anxious Generation’ by Jonathan Haidt. </vt:lpstr>
      <vt:lpstr>Risk is an important part of childhood and requires a balanced approach from parents…</vt:lpstr>
      <vt:lpstr>Building blocks of good childhood development….</vt:lpstr>
      <vt:lpstr>PowerPoint Presentation</vt:lpstr>
      <vt:lpstr>Typical childhood experiences…</vt:lpstr>
      <vt:lpstr>We are experienced professionals so please treat us as such….trust us!</vt:lpstr>
      <vt:lpstr>Typical responses at the end of the day….</vt:lpstr>
      <vt:lpstr>Behaviour – recognition (rather than reward) and consequences (rather than punishment)….</vt:lpstr>
      <vt:lpstr>Safeguarding</vt:lpstr>
      <vt:lpstr>PowerPoint Presentation</vt:lpstr>
      <vt:lpstr>  </vt:lpstr>
      <vt:lpstr>  Communication   See our page on the website under ‘Parents’.  Tell us of any concerns before they become a big worry but also trust that we have your child’s best interests at heart.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Woodlands.</dc:title>
  <dc:creator>Vicki Lonie</dc:creator>
  <cp:keywords/>
  <cp:lastModifiedBy>Vicki Lonie</cp:lastModifiedBy>
  <cp:revision>16</cp:revision>
  <dcterms:created xsi:type="dcterms:W3CDTF">2026-05-01T12:34:49Z</dcterms:created>
  <dcterms:modified xsi:type="dcterms:W3CDTF">2026-09-28T09:14:30Z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0x010100CF69B8BF74FC4C448EA5E8CE88823443</vt:lpwstr>
  </property>
  <property fmtid="{D5CDD505-2E9C-101B-9397-08002B2CF9AE}" pid="4" name="MediaServiceImageTags">
    <vt:lpwstr/>
  </property>
</Properties>
</file>