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8" r:id="rId3"/>
    <p:sldId id="270" r:id="rId4"/>
    <p:sldId id="283" r:id="rId5"/>
    <p:sldId id="281" r:id="rId6"/>
    <p:sldId id="272" r:id="rId7"/>
    <p:sldId id="273" r:id="rId8"/>
    <p:sldId id="274" r:id="rId9"/>
    <p:sldId id="280" r:id="rId10"/>
    <p:sldId id="257" r:id="rId11"/>
    <p:sldId id="261" r:id="rId12"/>
    <p:sldId id="264" r:id="rId13"/>
    <p:sldId id="260" r:id="rId14"/>
    <p:sldId id="267" r:id="rId15"/>
    <p:sldId id="268" r:id="rId16"/>
    <p:sldId id="269" r:id="rId17"/>
    <p:sldId id="262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091" autoAdjust="0"/>
  </p:normalViewPr>
  <p:slideViewPr>
    <p:cSldViewPr>
      <p:cViewPr varScale="1">
        <p:scale>
          <a:sx n="80" d="100"/>
          <a:sy n="80" d="100"/>
        </p:scale>
        <p:origin x="111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32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r">
              <a:defRPr sz="1300"/>
            </a:lvl1pPr>
          </a:lstStyle>
          <a:p>
            <a:fld id="{D8CD33C9-A044-488E-B2E6-EF5258930A44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r">
              <a:defRPr sz="1300"/>
            </a:lvl1pPr>
          </a:lstStyle>
          <a:p>
            <a:fld id="{D1E298D4-905D-4E8F-BA89-57CB3702EE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349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/>
          <a:lstStyle>
            <a:lvl1pPr algn="r">
              <a:defRPr sz="1300"/>
            </a:lvl1pPr>
          </a:lstStyle>
          <a:p>
            <a:fld id="{0B7B6EAC-6A3A-4782-A5B3-72CBB37D8F2F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9" tIns="47780" rIns="95559" bIns="477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559" tIns="47780" rIns="95559" bIns="477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5559" tIns="47780" rIns="95559" bIns="47780" rtlCol="0" anchor="b"/>
          <a:lstStyle>
            <a:lvl1pPr algn="r">
              <a:defRPr sz="1300"/>
            </a:lvl1pPr>
          </a:lstStyle>
          <a:p>
            <a:fld id="{2B96DB71-4056-42AE-8118-EBC3021752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96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34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907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976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8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184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895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21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223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8520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192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448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9966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737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722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561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092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6DB71-4056-42AE-8118-EBC30217526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94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036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9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382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135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48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28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78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84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968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00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482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6A789-217C-434F-9CF2-45CFB28DB36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5C8D3-C8AB-4EFF-BABE-B83DD17D51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06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woodlands-junior.kent.sch.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jstone@woodlands.ketn.sch.u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goodfood.com/howto/guide/school-packed-lunch-inspiratio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odlands.kent.sch.u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contact@rainbowschoolclubs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Woodlands Primary School</a:t>
            </a:r>
            <a:br>
              <a:rPr lang="en-GB" dirty="0"/>
            </a:br>
            <a:r>
              <a:rPr lang="en-GB" dirty="0"/>
              <a:t>Year R Parent Meeting</a:t>
            </a:r>
            <a:br>
              <a:rPr lang="en-GB" dirty="0"/>
            </a:br>
            <a:r>
              <a:rPr lang="en-GB" dirty="0"/>
              <a:t>2026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924944"/>
            <a:ext cx="3601586" cy="2499742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025616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Who’s Who?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Headteacher:  Mrs Vicki Lonie</a:t>
            </a:r>
          </a:p>
          <a:p>
            <a:pPr marL="0" indent="0">
              <a:buNone/>
            </a:pPr>
            <a:r>
              <a:rPr lang="en-GB" dirty="0"/>
              <a:t>Deputy Headteacher: Mr Mark Burns </a:t>
            </a:r>
          </a:p>
          <a:p>
            <a:pPr marL="0" indent="0">
              <a:buNone/>
            </a:pPr>
            <a:r>
              <a:rPr lang="en-GB" dirty="0" err="1"/>
              <a:t>SENCo</a:t>
            </a:r>
            <a:r>
              <a:rPr lang="en-GB" dirty="0"/>
              <a:t>: Lucy Husband</a:t>
            </a:r>
          </a:p>
          <a:p>
            <a:pPr marL="0" indent="0">
              <a:buNone/>
            </a:pPr>
            <a:r>
              <a:rPr lang="en-GB" dirty="0"/>
              <a:t>Early Years Leaders: </a:t>
            </a:r>
          </a:p>
          <a:p>
            <a:pPr marL="0" indent="0">
              <a:buNone/>
            </a:pPr>
            <a:r>
              <a:rPr lang="en-GB" sz="2800" dirty="0"/>
              <a:t>Mrs Antoinette Gosling </a:t>
            </a:r>
          </a:p>
          <a:p>
            <a:pPr marL="0" indent="0">
              <a:buNone/>
            </a:pPr>
            <a:r>
              <a:rPr lang="en-GB" sz="2800" dirty="0"/>
              <a:t>Mrs Julia Howe </a:t>
            </a:r>
          </a:p>
          <a:p>
            <a:pPr marL="0" indent="0">
              <a:buNone/>
            </a:pPr>
            <a:r>
              <a:rPr lang="en-GB" dirty="0"/>
              <a:t>Office Manager: Mrs Wilson</a:t>
            </a: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>
                <a:hlinkClick r:id="rId3"/>
              </a:rPr>
              <a:t>office@woodlands.kent.sch.uk</a:t>
            </a:r>
            <a:r>
              <a:rPr lang="en-GB" dirty="0"/>
              <a:t>)</a:t>
            </a:r>
          </a:p>
          <a:p>
            <a:pPr marL="0" indent="0">
              <a:buNone/>
            </a:pPr>
            <a:r>
              <a:rPr lang="en-GB" dirty="0"/>
              <a:t>Pastoral Support: Jo Stone</a:t>
            </a: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>
                <a:hlinkClick r:id="rId4"/>
              </a:rPr>
              <a:t>jstone@woodlands.kent.sch.uk</a:t>
            </a:r>
            <a:r>
              <a:rPr lang="en-GB" dirty="0"/>
              <a:t>)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6423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63475">
            <a:off x="6795004" y="5291904"/>
            <a:ext cx="3086100" cy="14859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Our top ten tips for a great start at school….. (</a:t>
            </a:r>
            <a:r>
              <a:rPr lang="en-GB" dirty="0" err="1"/>
              <a:t>pg</a:t>
            </a:r>
            <a:r>
              <a:rPr lang="en-GB" dirty="0"/>
              <a:t> 16 in PTA booklet)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To be able to:</a:t>
            </a:r>
          </a:p>
          <a:p>
            <a:r>
              <a:rPr lang="en-GB" dirty="0"/>
              <a:t>dress and undress independently</a:t>
            </a:r>
          </a:p>
          <a:p>
            <a:r>
              <a:rPr lang="en-GB" dirty="0"/>
              <a:t>toilet independently and wash and dry hands</a:t>
            </a:r>
          </a:p>
          <a:p>
            <a:r>
              <a:rPr lang="en-GB" dirty="0"/>
              <a:t>eat using a knife, fork and spoon</a:t>
            </a:r>
          </a:p>
          <a:p>
            <a:r>
              <a:rPr lang="en-GB" dirty="0"/>
              <a:t>understand the importance of being kind and sharing</a:t>
            </a:r>
          </a:p>
          <a:p>
            <a:r>
              <a:rPr lang="en-GB" dirty="0"/>
              <a:t>play with concentration</a:t>
            </a:r>
          </a:p>
          <a:p>
            <a:r>
              <a:rPr lang="en-GB" dirty="0"/>
              <a:t>listen and follow instructions (more than one)</a:t>
            </a:r>
          </a:p>
          <a:p>
            <a:r>
              <a:rPr lang="en-GB" dirty="0"/>
              <a:t>enjoy stories and rhymes</a:t>
            </a:r>
          </a:p>
        </p:txBody>
      </p:sp>
      <p:sp>
        <p:nvSpPr>
          <p:cNvPr id="4" name="AutoShape 2" descr="Image result for top tip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833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8CF91-3D46-4F5F-9DBF-EF4F6541C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started…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9D2B0-0A32-47C8-95E7-22D174081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83264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Induction arrangements are planned to ensure that all children settle well into the Reception class routines.</a:t>
            </a:r>
          </a:p>
          <a:p>
            <a:pPr marL="0" indent="0">
              <a:buNone/>
            </a:pPr>
            <a:r>
              <a:rPr lang="en-GB" dirty="0"/>
              <a:t>Our plan for this year is detailed below: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Tuesday 1</a:t>
            </a:r>
            <a:r>
              <a:rPr lang="en-GB" b="1" baseline="30000" dirty="0"/>
              <a:t>st</a:t>
            </a:r>
            <a:r>
              <a:rPr lang="en-GB" b="1" dirty="0"/>
              <a:t> September and Wednesday 2</a:t>
            </a:r>
            <a:r>
              <a:rPr lang="en-GB" b="1" baseline="30000" dirty="0"/>
              <a:t>nd</a:t>
            </a:r>
            <a:r>
              <a:rPr lang="en-GB" b="1" dirty="0"/>
              <a:t> September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Children will attend for either the morning or afternoon session. Timings for your child can be found in the letter informing you who your child’s class teacher will be.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b="1" dirty="0"/>
              <a:t>Thursday 3</a:t>
            </a:r>
            <a:r>
              <a:rPr lang="en-GB" b="1" baseline="30000" dirty="0"/>
              <a:t>rd</a:t>
            </a:r>
            <a:r>
              <a:rPr lang="en-GB" b="1" dirty="0"/>
              <a:t> and Friday 4</a:t>
            </a:r>
            <a:r>
              <a:rPr lang="en-GB" b="1" baseline="30000" dirty="0"/>
              <a:t>th</a:t>
            </a:r>
            <a:r>
              <a:rPr lang="en-GB" b="1" dirty="0"/>
              <a:t> September </a:t>
            </a:r>
          </a:p>
          <a:p>
            <a:pPr marL="0" indent="0">
              <a:buNone/>
            </a:pPr>
            <a:r>
              <a:rPr lang="en-GB" dirty="0"/>
              <a:t>All children will attend for the morning session only.  The sessions starts at 9am to 11:45am. </a:t>
            </a:r>
          </a:p>
          <a:p>
            <a:pPr marL="0" indent="0">
              <a:buNone/>
            </a:pPr>
            <a:r>
              <a:rPr lang="en-GB" dirty="0"/>
              <a:t>Please collect your child from school at 11: 45 am.</a:t>
            </a:r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Monday 7</a:t>
            </a:r>
            <a:r>
              <a:rPr lang="en-GB" b="1" baseline="30000" dirty="0"/>
              <a:t>th</a:t>
            </a:r>
            <a:r>
              <a:rPr lang="en-GB" b="1" dirty="0"/>
              <a:t> to Wednesday 9</a:t>
            </a:r>
            <a:r>
              <a:rPr lang="en-GB" b="1" baseline="30000" dirty="0"/>
              <a:t>th </a:t>
            </a:r>
            <a:r>
              <a:rPr lang="en-GB" b="1" dirty="0"/>
              <a:t>September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All children will attend for the morning session at 8.45am (doors open at 8.40am) and stay at school for lunch. </a:t>
            </a:r>
          </a:p>
          <a:p>
            <a:pPr marL="0" indent="0">
              <a:buNone/>
            </a:pPr>
            <a:r>
              <a:rPr lang="en-GB" dirty="0"/>
              <a:t>Please collect your child at 1:00pm.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From Thursday 10</a:t>
            </a:r>
            <a:r>
              <a:rPr lang="en-GB" b="1" baseline="30000" dirty="0"/>
              <a:t>th</a:t>
            </a:r>
            <a:r>
              <a:rPr lang="en-GB" b="1" dirty="0"/>
              <a:t> September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All children will attend a full day, from 8:45am — 3:15pm. </a:t>
            </a:r>
          </a:p>
          <a:p>
            <a:pPr marL="0" indent="0">
              <a:buNone/>
            </a:pPr>
            <a:r>
              <a:rPr lang="en-GB" b="1" dirty="0"/>
              <a:t>The classroom doors open every morning at 8.40 am.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582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Lunchtimes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School Dinners</a:t>
            </a:r>
          </a:p>
          <a:p>
            <a:r>
              <a:rPr lang="en-GB" dirty="0"/>
              <a:t>Healthy Packed Lunch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Small portions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Sandwich, pasta, fruit, water or milk, yoghurt (check the sugar content)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>
                <a:hlinkClick r:id="rId3"/>
              </a:rPr>
              <a:t>https://www.bbcgoodfood.com/howto/guide/school-packed-lunch-inspiration</a:t>
            </a:r>
            <a:r>
              <a:rPr lang="en-GB" dirty="0"/>
              <a:t>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No sweets, chocolate, sweetened or fizzy drinks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13514"/>
            <a:ext cx="4816494" cy="240824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79201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9498">
            <a:off x="7164288" y="5085184"/>
            <a:ext cx="2363755" cy="177281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4086">
            <a:off x="6846934" y="-81533"/>
            <a:ext cx="2491642" cy="35950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Enjoyment is key.</a:t>
            </a:r>
          </a:p>
          <a:p>
            <a:r>
              <a:rPr lang="en-GB" dirty="0"/>
              <a:t>Read lots of different books </a:t>
            </a:r>
            <a:r>
              <a:rPr lang="en-GB" b="1" dirty="0"/>
              <a:t>with</a:t>
            </a:r>
            <a:r>
              <a:rPr lang="en-GB" dirty="0"/>
              <a:t> your child (we can lend these to you – please ask).</a:t>
            </a:r>
          </a:p>
          <a:p>
            <a:r>
              <a:rPr lang="en-GB" dirty="0"/>
              <a:t>Talk about words that rhyme.  </a:t>
            </a:r>
          </a:p>
          <a:p>
            <a:r>
              <a:rPr lang="en-GB" dirty="0"/>
              <a:t>Once your child starts to read:</a:t>
            </a:r>
          </a:p>
          <a:p>
            <a:pPr lvl="2" indent="-342900">
              <a:buFont typeface="Wingdings" panose="05000000000000000000" pitchFamily="2" charset="2"/>
              <a:buChar char="v"/>
            </a:pPr>
            <a:r>
              <a:rPr lang="en-GB" dirty="0"/>
              <a:t>help your child to decode simple, phonetic words.</a:t>
            </a:r>
          </a:p>
          <a:p>
            <a:pPr lvl="2" indent="-342900">
              <a:buFont typeface="Wingdings" panose="05000000000000000000" pitchFamily="2" charset="2"/>
              <a:buChar char="v"/>
            </a:pPr>
            <a:r>
              <a:rPr lang="en-GB" dirty="0"/>
              <a:t>read words for them, if they are struggling.</a:t>
            </a:r>
          </a:p>
          <a:p>
            <a:r>
              <a:rPr lang="en-GB" dirty="0"/>
              <a:t>Some parents have difficulties with reading – please tell us – this is nothing to be ashamed of.  We can help.</a:t>
            </a:r>
          </a:p>
        </p:txBody>
      </p:sp>
    </p:spTree>
    <p:extLst>
      <p:ext uri="{BB962C8B-B14F-4D97-AF65-F5344CB8AC3E}">
        <p14:creationId xmlns:p14="http://schemas.microsoft.com/office/powerpoint/2010/main" val="1375314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74638"/>
            <a:ext cx="1622766" cy="2163688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Counting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Maths should be fun.</a:t>
            </a:r>
          </a:p>
          <a:p>
            <a:r>
              <a:rPr lang="en-GB" dirty="0"/>
              <a:t>Always put it in an everyday context.</a:t>
            </a:r>
          </a:p>
          <a:p>
            <a:r>
              <a:rPr lang="en-GB" dirty="0"/>
              <a:t>Count stairs, steps, trees, tins, pasta shapes! Add one more, take one a way.  Sing a rhyme.</a:t>
            </a:r>
          </a:p>
          <a:p>
            <a:r>
              <a:rPr lang="en-GB" dirty="0"/>
              <a:t>Once confident, count in pairs or use bigger numbers.</a:t>
            </a:r>
          </a:p>
          <a:p>
            <a:r>
              <a:rPr lang="en-GB" dirty="0"/>
              <a:t>Don’t be frightened of using the real words.  Use half and quarter correctly – share sweets!  Half each – one for you, one for me, etc.</a:t>
            </a:r>
          </a:p>
          <a:p>
            <a:r>
              <a:rPr lang="en-GB" dirty="0"/>
              <a:t>Measure for real – cooking, craft.</a:t>
            </a:r>
          </a:p>
          <a:p>
            <a:r>
              <a:rPr lang="en-GB" dirty="0"/>
              <a:t>Shapes are all around us.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981" y="4730061"/>
            <a:ext cx="1868819" cy="1401614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381977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 with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Don’t panic!</a:t>
            </a:r>
          </a:p>
          <a:p>
            <a:r>
              <a:rPr lang="en-GB" dirty="0"/>
              <a:t>Get the basics right – holding a pencil – the importance of our muscles…fine motor skills.</a:t>
            </a:r>
          </a:p>
          <a:p>
            <a:r>
              <a:rPr lang="en-GB" dirty="0"/>
              <a:t>Drawing in the air.</a:t>
            </a:r>
          </a:p>
          <a:p>
            <a:r>
              <a:rPr lang="en-GB" dirty="0"/>
              <a:t>Pretend writing – this is great!  Play schools, shops, make lists.</a:t>
            </a:r>
          </a:p>
          <a:p>
            <a:r>
              <a:rPr lang="en-GB" dirty="0"/>
              <a:t>Cursive handwriting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94462"/>
            <a:ext cx="1340743" cy="15289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7482" y="5528199"/>
            <a:ext cx="2627784" cy="10801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545" y="5114388"/>
            <a:ext cx="1979712" cy="14847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36" y="4399615"/>
            <a:ext cx="1653648" cy="22048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38" t="-12969"/>
          <a:stretch/>
        </p:blipFill>
        <p:spPr>
          <a:xfrm rot="5400000" flipV="1">
            <a:off x="41766" y="22253"/>
            <a:ext cx="1566204" cy="158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451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Powerful learning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/>
          </a:bodyPr>
          <a:lstStyle/>
          <a:p>
            <a:r>
              <a:rPr lang="en-GB" sz="2800" dirty="0"/>
              <a:t>Going outside!  A real education.</a:t>
            </a:r>
          </a:p>
          <a:p>
            <a:r>
              <a:rPr lang="en-GB" sz="2800" dirty="0"/>
              <a:t>Talking, talking, talking.</a:t>
            </a:r>
          </a:p>
          <a:p>
            <a:r>
              <a:rPr lang="en-GB" sz="2800" dirty="0"/>
              <a:t>Letting your child do the hard work (with encouragement!)</a:t>
            </a:r>
          </a:p>
          <a:p>
            <a:r>
              <a:rPr lang="en-GB" sz="2800" dirty="0"/>
              <a:t>Risk – opportunities to learn to assess it</a:t>
            </a:r>
          </a:p>
          <a:p>
            <a:r>
              <a:rPr lang="en-GB" sz="2800" dirty="0"/>
              <a:t>Resilience – not everything goes right all the time – and it shouldn’t.  Children need to learn this.</a:t>
            </a:r>
          </a:p>
          <a:p>
            <a:r>
              <a:rPr lang="en-GB" sz="2800" dirty="0"/>
              <a:t>Growth </a:t>
            </a:r>
            <a:r>
              <a:rPr lang="en-GB" sz="2800" dirty="0" err="1"/>
              <a:t>Mindset</a:t>
            </a:r>
            <a:r>
              <a:rPr lang="en-GB" sz="2800" dirty="0"/>
              <a:t> – I can’t do it yet!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814" y="5126326"/>
            <a:ext cx="2363755" cy="177281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19612" flipH="1">
            <a:off x="6994560" y="4788874"/>
            <a:ext cx="2402740" cy="180205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5084223"/>
            <a:ext cx="2785531" cy="185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75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I find information?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Website: </a:t>
            </a:r>
            <a:r>
              <a:rPr lang="en-GB" dirty="0">
                <a:hlinkClick r:id="rId3"/>
              </a:rPr>
              <a:t>www.woodlands.kent.sch.uk</a:t>
            </a:r>
            <a:endParaRPr lang="en-GB" dirty="0"/>
          </a:p>
          <a:p>
            <a:r>
              <a:rPr lang="en-GB" dirty="0"/>
              <a:t>School newsletter – sent home weekly</a:t>
            </a:r>
          </a:p>
          <a:p>
            <a:r>
              <a:rPr lang="en-GB" dirty="0"/>
              <a:t>What we are learning – sent home weekly</a:t>
            </a:r>
          </a:p>
          <a:p>
            <a:r>
              <a:rPr lang="en-GB" dirty="0"/>
              <a:t>Termly curriculum letters</a:t>
            </a:r>
          </a:p>
          <a:p>
            <a:r>
              <a:rPr lang="en-GB" dirty="0"/>
              <a:t>Emails – Arbor</a:t>
            </a:r>
          </a:p>
          <a:p>
            <a:r>
              <a:rPr lang="en-GB" dirty="0"/>
              <a:t>Classroom Door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034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Pupil Premium Funding?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The </a:t>
            </a:r>
            <a:r>
              <a:rPr lang="en-GB" b="1" dirty="0"/>
              <a:t>pupil premium</a:t>
            </a:r>
            <a:r>
              <a:rPr lang="en-GB" dirty="0"/>
              <a:t> is additional </a:t>
            </a:r>
            <a:r>
              <a:rPr lang="en-GB" b="1" dirty="0"/>
              <a:t>funding</a:t>
            </a:r>
            <a:r>
              <a:rPr lang="en-GB" dirty="0"/>
              <a:t> for publicly </a:t>
            </a:r>
            <a:r>
              <a:rPr lang="en-GB" b="1" dirty="0"/>
              <a:t>funded</a:t>
            </a:r>
            <a:r>
              <a:rPr lang="en-GB" dirty="0"/>
              <a:t> schools in England to raise the attainment of disadvantaged </a:t>
            </a:r>
            <a:r>
              <a:rPr lang="en-GB" b="1" dirty="0"/>
              <a:t>pupils</a:t>
            </a:r>
            <a:r>
              <a:rPr lang="en-GB" dirty="0"/>
              <a:t> and close the gap between them and their peers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016" y="3645024"/>
            <a:ext cx="1997968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643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are we always talking about attendance?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/>
              <a:t>Education is like a jigsaw puzzle – without all the pieces your child may never have the whole picture.</a:t>
            </a:r>
          </a:p>
          <a:p>
            <a:pPr marL="0" indent="0" algn="ctr">
              <a:buNone/>
            </a:pPr>
            <a:r>
              <a:rPr lang="en-GB" b="1" dirty="0"/>
              <a:t>Is 90% enough?</a:t>
            </a:r>
          </a:p>
          <a:p>
            <a:pPr marL="0" indent="0" algn="ctr">
              <a:buNone/>
            </a:pPr>
            <a:r>
              <a:rPr lang="en-GB" dirty="0"/>
              <a:t>95% = 10 days missed in one year</a:t>
            </a:r>
          </a:p>
          <a:p>
            <a:pPr marL="0" indent="0" algn="ctr">
              <a:buNone/>
            </a:pPr>
            <a:r>
              <a:rPr lang="en-GB" dirty="0"/>
              <a:t>90% = 20 days in one year</a:t>
            </a:r>
          </a:p>
          <a:p>
            <a:pPr marL="0" indent="0" algn="ctr">
              <a:buNone/>
            </a:pPr>
            <a:r>
              <a:rPr lang="en-GB" dirty="0"/>
              <a:t>85% = 30 days in one year</a:t>
            </a:r>
          </a:p>
          <a:p>
            <a:pPr marL="0" indent="0" algn="ctr">
              <a:buNone/>
            </a:pPr>
            <a:r>
              <a:rPr lang="en-GB" dirty="0"/>
              <a:t>If your child attends for only 90% of the time they will miss 23 weeks – over half a school year</a:t>
            </a:r>
          </a:p>
          <a:p>
            <a:pPr marL="0" indent="0" algn="ctr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0535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I be involved?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best kind of involvement is to support your child with their learning!  </a:t>
            </a:r>
          </a:p>
          <a:p>
            <a:r>
              <a:rPr lang="en-GB" dirty="0"/>
              <a:t>Volunteer (DBS)</a:t>
            </a:r>
          </a:p>
          <a:p>
            <a:r>
              <a:rPr lang="en-GB" dirty="0"/>
              <a:t>PTA</a:t>
            </a:r>
          </a:p>
          <a:p>
            <a:r>
              <a:rPr lang="en-GB" dirty="0"/>
              <a:t>Governors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5032">
            <a:off x="3635896" y="4371460"/>
            <a:ext cx="2267744" cy="1700808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184">
            <a:off x="5868144" y="3943034"/>
            <a:ext cx="2912958" cy="2184719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580515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I do if I am worried?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Class Teacher</a:t>
            </a:r>
          </a:p>
          <a:p>
            <a:r>
              <a:rPr lang="en-GB" dirty="0"/>
              <a:t>Early Years Leader</a:t>
            </a:r>
          </a:p>
          <a:p>
            <a:r>
              <a:rPr lang="en-GB" dirty="0" err="1"/>
              <a:t>SENCo</a:t>
            </a:r>
            <a:endParaRPr lang="en-GB" dirty="0"/>
          </a:p>
          <a:p>
            <a:r>
              <a:rPr lang="en-GB" dirty="0"/>
              <a:t>Pastoral Lead</a:t>
            </a:r>
          </a:p>
          <a:p>
            <a:r>
              <a:rPr lang="en-GB" dirty="0" err="1"/>
              <a:t>Headteachers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It’s good to talk!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000250"/>
            <a:ext cx="1716782" cy="1716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25306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 for Working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Electronic Communication</a:t>
            </a:r>
          </a:p>
          <a:p>
            <a:r>
              <a:rPr lang="en-GB" dirty="0"/>
              <a:t>Before and After School Clubs - </a:t>
            </a:r>
            <a:r>
              <a:rPr lang="en-GB" dirty="0">
                <a:hlinkClick r:id="rId3"/>
              </a:rPr>
              <a:t>contact@rainbowschoolclubs.com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098" name="Picture 2" descr="C:\Users\mary\AppData\Local\Microsoft\Windows\Temporary Internet Files\Content.IE5\NIDUMB7C\busy-bee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73016"/>
            <a:ext cx="1944216" cy="1944216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102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to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Park and walk – please be mindful of where you park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Walk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Cycle/scooter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No parking on site unless with a disability badge – please let us know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517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The journey begins……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916" y="2924944"/>
            <a:ext cx="6084168" cy="284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29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939</Words>
  <Application>Microsoft Office PowerPoint</Application>
  <PresentationFormat>On-screen Show (4:3)</PresentationFormat>
  <Paragraphs>136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Office Theme</vt:lpstr>
      <vt:lpstr>     Woodlands Primary School Year R Parent Meeting 2026     </vt:lpstr>
      <vt:lpstr>Who’s Who?</vt:lpstr>
      <vt:lpstr>Our top ten tips for a great start at school….. (pg 16 in PTA booklet)</vt:lpstr>
      <vt:lpstr>Getting started…</vt:lpstr>
      <vt:lpstr>Lunchtimes</vt:lpstr>
      <vt:lpstr>Reading with your child</vt:lpstr>
      <vt:lpstr>Counting with your child</vt:lpstr>
      <vt:lpstr>Writing with your child</vt:lpstr>
      <vt:lpstr>Powerful learning tools</vt:lpstr>
      <vt:lpstr>Where can I find information?</vt:lpstr>
      <vt:lpstr>What is Pupil Premium Funding?</vt:lpstr>
      <vt:lpstr>Why are we always talking about attendance?</vt:lpstr>
      <vt:lpstr>How can I be involved?</vt:lpstr>
      <vt:lpstr>What do I do if I am worried?</vt:lpstr>
      <vt:lpstr>Help for Working Parents</vt:lpstr>
      <vt:lpstr>Getting to School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2017-06-30T17:34:40Z</dcterms:created>
  <dcterms:modified xsi:type="dcterms:W3CDTF">2026-06-02T14:17:45Z</dcterms:modified>
</cp:coreProperties>
</file>