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89" r:id="rId4"/>
  </p:sldMasterIdLst>
  <p:notesMasterIdLst>
    <p:notesMasterId r:id="rId46"/>
  </p:notesMasterIdLst>
  <p:sldIdLst>
    <p:sldId id="256" r:id="rId5"/>
    <p:sldId id="264" r:id="rId6"/>
    <p:sldId id="259" r:id="rId7"/>
    <p:sldId id="257" r:id="rId8"/>
    <p:sldId id="258" r:id="rId9"/>
    <p:sldId id="314" r:id="rId10"/>
    <p:sldId id="306" r:id="rId11"/>
    <p:sldId id="308" r:id="rId12"/>
    <p:sldId id="266" r:id="rId13"/>
    <p:sldId id="304" r:id="rId14"/>
    <p:sldId id="273" r:id="rId15"/>
    <p:sldId id="297" r:id="rId16"/>
    <p:sldId id="311" r:id="rId17"/>
    <p:sldId id="307" r:id="rId18"/>
    <p:sldId id="310" r:id="rId19"/>
    <p:sldId id="312" r:id="rId20"/>
    <p:sldId id="275" r:id="rId21"/>
    <p:sldId id="277" r:id="rId22"/>
    <p:sldId id="267" r:id="rId23"/>
    <p:sldId id="271" r:id="rId24"/>
    <p:sldId id="298" r:id="rId25"/>
    <p:sldId id="272" r:id="rId26"/>
    <p:sldId id="299" r:id="rId27"/>
    <p:sldId id="300" r:id="rId28"/>
    <p:sldId id="313" r:id="rId29"/>
    <p:sldId id="302" r:id="rId30"/>
    <p:sldId id="280" r:id="rId31"/>
    <p:sldId id="282" r:id="rId32"/>
    <p:sldId id="283" r:id="rId33"/>
    <p:sldId id="284" r:id="rId34"/>
    <p:sldId id="285" r:id="rId35"/>
    <p:sldId id="287" r:id="rId36"/>
    <p:sldId id="288" r:id="rId37"/>
    <p:sldId id="290" r:id="rId38"/>
    <p:sldId id="291" r:id="rId39"/>
    <p:sldId id="292" r:id="rId40"/>
    <p:sldId id="293" r:id="rId41"/>
    <p:sldId id="294" r:id="rId42"/>
    <p:sldId id="295" r:id="rId43"/>
    <p:sldId id="296" r:id="rId44"/>
    <p:sldId id="270"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A4FED5"/>
    <a:srgbClr val="66FFFF"/>
    <a:srgbClr val="664C3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10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FC6EE4-C0E4-4B3F-A70C-41511BCB59B8}" type="datetimeFigureOut">
              <a:t>10/13/2025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E1BCCA-9984-4427-88D6-D388F550A167}" type="slidenum">
              <a:t>‹#›</a:t>
            </a:fld>
            <a:endParaRPr lang="en-US"/>
          </a:p>
        </p:txBody>
      </p:sp>
    </p:spTree>
    <p:extLst>
      <p:ext uri="{BB962C8B-B14F-4D97-AF65-F5344CB8AC3E}">
        <p14:creationId xmlns:p14="http://schemas.microsoft.com/office/powerpoint/2010/main" val="3777523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8796F01-7154-41E0-B48B-A6921757531A}" type="slidenum">
              <a:rPr lang="en-US" smtClean="0"/>
              <a:pPr/>
              <a:t>7</a:t>
            </a:fld>
            <a:endParaRPr lang="en-US"/>
          </a:p>
        </p:txBody>
      </p:sp>
    </p:spTree>
    <p:extLst>
      <p:ext uri="{BB962C8B-B14F-4D97-AF65-F5344CB8AC3E}">
        <p14:creationId xmlns:p14="http://schemas.microsoft.com/office/powerpoint/2010/main" val="30527821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3304598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000796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5814534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712588-04B1-427B-82EE-E8DB90309F08}" type="datetimeFigureOut">
              <a:rPr lang="en-US" dirty="0"/>
              <a:t>10/13/2025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a:p>
        </p:txBody>
      </p:sp>
    </p:spTree>
    <p:extLst>
      <p:ext uri="{BB962C8B-B14F-4D97-AF65-F5344CB8AC3E}">
        <p14:creationId xmlns:p14="http://schemas.microsoft.com/office/powerpoint/2010/main" val="1748295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10/13/2025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582302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10/13/2025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626681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1982257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3069458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952364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95845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36162542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563647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14387789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218546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dirty="0"/>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a:p>
        </p:txBody>
      </p:sp>
    </p:spTree>
    <p:extLst>
      <p:ext uri="{BB962C8B-B14F-4D97-AF65-F5344CB8AC3E}">
        <p14:creationId xmlns:p14="http://schemas.microsoft.com/office/powerpoint/2010/main" val="34023386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10/13/2025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3073595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10/13/2025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2975681012"/>
      </p:ext>
    </p:extLst>
  </p:cSld>
  <p:clrMap bg1="dk1" tx1="lt1" bg2="dk2" tx2="lt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 id="2147483803" r:id="rId14"/>
    <p:sldLayoutId id="2147483804" r:id="rId15"/>
    <p:sldLayoutId id="214748380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hyperlink" Target="mailto:mburns@woodlands.kent.sch.uk"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edshed.com/en-gb"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mailto:Lcameron@woodlands.kent.sch.uk"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472" y="4948249"/>
            <a:ext cx="3396253" cy="1765964"/>
          </a:xfrm>
          <a:prstGeom prst="rect">
            <a:avLst/>
          </a:prstGeom>
        </p:spPr>
      </p:pic>
      <p:sp>
        <p:nvSpPr>
          <p:cNvPr id="6" name="Title 1"/>
          <p:cNvSpPr txBox="1">
            <a:spLocks/>
          </p:cNvSpPr>
          <p:nvPr/>
        </p:nvSpPr>
        <p:spPr>
          <a:xfrm>
            <a:off x="4959287" y="3093979"/>
            <a:ext cx="6037338" cy="1006707"/>
          </a:xfrm>
          <a:prstGeom prst="rect">
            <a:avLst/>
          </a:prstGeom>
        </p:spPr>
        <p:txBody>
          <a:bodyPr vert="horz" lIns="91440" tIns="45720" rIns="91440" bIns="45720" rtlCol="0" anchor="t">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6600" b="1">
                <a:solidFill>
                  <a:srgbClr val="FF0000"/>
                </a:solidFill>
                <a:latin typeface="Segoe UI Black" panose="020B0A02040204020203" pitchFamily="34" charset="0"/>
                <a:ea typeface="Segoe UI Black" panose="020B0A02040204020203" pitchFamily="34" charset="0"/>
              </a:rPr>
              <a:t>t</a:t>
            </a:r>
            <a:r>
              <a:rPr lang="en-GB" sz="6600" b="1">
                <a:solidFill>
                  <a:schemeClr val="tx2"/>
                </a:solidFill>
                <a:latin typeface="Segoe UI Black" panose="020B0A02040204020203" pitchFamily="34" charset="0"/>
                <a:ea typeface="Segoe UI Black" panose="020B0A02040204020203" pitchFamily="34" charset="0"/>
              </a:rPr>
              <a:t>o</a:t>
            </a:r>
            <a:r>
              <a:rPr lang="en-GB" sz="6600" b="1">
                <a:solidFill>
                  <a:srgbClr val="FF0000"/>
                </a:solidFill>
                <a:latin typeface="Segoe UI Black" panose="020B0A02040204020203" pitchFamily="34" charset="0"/>
                <a:ea typeface="Segoe UI Black" panose="020B0A02040204020203" pitchFamily="34" charset="0"/>
              </a:rPr>
              <a:t> </a:t>
            </a:r>
            <a:r>
              <a:rPr lang="en-GB" sz="6600" b="1">
                <a:solidFill>
                  <a:srgbClr val="FFFF00"/>
                </a:solidFill>
                <a:latin typeface="Segoe UI Black" panose="020B0A02040204020203" pitchFamily="34" charset="0"/>
                <a:ea typeface="Segoe UI Black" panose="020B0A02040204020203" pitchFamily="34" charset="0"/>
              </a:rPr>
              <a:t>Y</a:t>
            </a:r>
            <a:r>
              <a:rPr lang="en-GB" sz="6600" b="1">
                <a:solidFill>
                  <a:srgbClr val="92D050"/>
                </a:solidFill>
                <a:latin typeface="Segoe UI Black" panose="020B0A02040204020203" pitchFamily="34" charset="0"/>
                <a:ea typeface="Segoe UI Black" panose="020B0A02040204020203" pitchFamily="34" charset="0"/>
              </a:rPr>
              <a:t>e</a:t>
            </a:r>
            <a:r>
              <a:rPr lang="en-GB" sz="6600" b="1">
                <a:solidFill>
                  <a:schemeClr val="tx1"/>
                </a:solidFill>
                <a:latin typeface="Segoe UI Black" panose="020B0A02040204020203" pitchFamily="34" charset="0"/>
                <a:ea typeface="Segoe UI Black" panose="020B0A02040204020203" pitchFamily="34" charset="0"/>
              </a:rPr>
              <a:t>a</a:t>
            </a:r>
            <a:r>
              <a:rPr lang="en-GB" sz="6600" b="1">
                <a:solidFill>
                  <a:schemeClr val="tx2">
                    <a:lumMod val="50000"/>
                  </a:schemeClr>
                </a:solidFill>
                <a:latin typeface="Segoe UI Black" panose="020B0A02040204020203" pitchFamily="34" charset="0"/>
                <a:ea typeface="Segoe UI Black" panose="020B0A02040204020203" pitchFamily="34" charset="0"/>
              </a:rPr>
              <a:t>r</a:t>
            </a:r>
            <a:r>
              <a:rPr lang="en-GB" sz="6600" b="1">
                <a:solidFill>
                  <a:srgbClr val="FF0000"/>
                </a:solidFill>
                <a:latin typeface="Segoe UI Black" panose="020B0A02040204020203" pitchFamily="34" charset="0"/>
                <a:ea typeface="Segoe UI Black" panose="020B0A02040204020203" pitchFamily="34" charset="0"/>
              </a:rPr>
              <a:t> </a:t>
            </a:r>
            <a:r>
              <a:rPr lang="en-GB" sz="6600" b="1">
                <a:solidFill>
                  <a:srgbClr val="FFC000"/>
                </a:solidFill>
                <a:latin typeface="Segoe UI Black" panose="020B0A02040204020203" pitchFamily="34" charset="0"/>
                <a:ea typeface="Segoe UI Black" panose="020B0A02040204020203" pitchFamily="34" charset="0"/>
              </a:rPr>
              <a:t>3</a:t>
            </a:r>
            <a:r>
              <a:rPr lang="en-GB" sz="6600" b="1">
                <a:solidFill>
                  <a:srgbClr val="FF0000"/>
                </a:solidFill>
                <a:latin typeface="Segoe UI Black" panose="020B0A02040204020203" pitchFamily="34" charset="0"/>
                <a:ea typeface="Segoe UI Black" panose="020B0A02040204020203" pitchFamily="34" charset="0"/>
              </a:rPr>
              <a:t>       </a:t>
            </a:r>
          </a:p>
        </p:txBody>
      </p:sp>
      <p:pic>
        <p:nvPicPr>
          <p:cNvPr id="3" name="Picture 2"/>
          <p:cNvPicPr>
            <a:picLocks noChangeAspect="1"/>
          </p:cNvPicPr>
          <p:nvPr/>
        </p:nvPicPr>
        <p:blipFill>
          <a:blip r:embed="rId3"/>
          <a:stretch>
            <a:fillRect/>
          </a:stretch>
        </p:blipFill>
        <p:spPr>
          <a:xfrm>
            <a:off x="1790369" y="0"/>
            <a:ext cx="7558093" cy="3253125"/>
          </a:xfrm>
          <a:prstGeom prst="rect">
            <a:avLst/>
          </a:prstGeom>
        </p:spPr>
      </p:pic>
      <p:sp>
        <p:nvSpPr>
          <p:cNvPr id="2" name="TextBox 1">
            <a:extLst>
              <a:ext uri="{FF2B5EF4-FFF2-40B4-BE49-F238E27FC236}">
                <a16:creationId xmlns:a16="http://schemas.microsoft.com/office/drawing/2014/main" id="{340E41D2-B9FF-5320-5C58-0CEF229F34F2}"/>
              </a:ext>
            </a:extLst>
          </p:cNvPr>
          <p:cNvSpPr txBox="1"/>
          <p:nvPr/>
        </p:nvSpPr>
        <p:spPr>
          <a:xfrm>
            <a:off x="11595652" y="16565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MH</a:t>
            </a:r>
          </a:p>
        </p:txBody>
      </p:sp>
    </p:spTree>
    <p:extLst>
      <p:ext uri="{BB962C8B-B14F-4D97-AF65-F5344CB8AC3E}">
        <p14:creationId xmlns:p14="http://schemas.microsoft.com/office/powerpoint/2010/main" val="39599288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tx1"/>
                </a:solidFill>
              </a:rPr>
              <a:t>Meet the Team </a:t>
            </a:r>
          </a:p>
        </p:txBody>
      </p:sp>
      <p:sp>
        <p:nvSpPr>
          <p:cNvPr id="3" name="Content Placeholder 2"/>
          <p:cNvSpPr>
            <a:spLocks noGrp="1"/>
          </p:cNvSpPr>
          <p:nvPr>
            <p:ph idx="1"/>
          </p:nvPr>
        </p:nvSpPr>
        <p:spPr>
          <a:xfrm>
            <a:off x="679785" y="1266514"/>
            <a:ext cx="5699122" cy="5381805"/>
          </a:xfrm>
        </p:spPr>
        <p:txBody>
          <a:bodyPr vert="horz" lIns="91440" tIns="45720" rIns="91440" bIns="45720" rtlCol="0" anchor="t">
            <a:noAutofit/>
          </a:bodyPr>
          <a:lstStyle/>
          <a:p>
            <a:pPr marL="0" indent="0">
              <a:buNone/>
            </a:pPr>
            <a:r>
              <a:rPr lang="en-GB" sz="3200" b="1" dirty="0">
                <a:solidFill>
                  <a:srgbClr val="FFFF00"/>
                </a:solidFill>
              </a:rPr>
              <a:t> </a:t>
            </a:r>
            <a:r>
              <a:rPr lang="en-GB" sz="3200" b="1" u="sng" dirty="0">
                <a:solidFill>
                  <a:srgbClr val="FFFF00"/>
                </a:solidFill>
              </a:rPr>
              <a:t>Elder</a:t>
            </a:r>
            <a:br>
              <a:rPr lang="en-GB" sz="3200" dirty="0"/>
            </a:br>
            <a:r>
              <a:rPr lang="en-GB" sz="3200" b="1" dirty="0">
                <a:solidFill>
                  <a:srgbClr val="FFFF00"/>
                </a:solidFill>
              </a:rPr>
              <a:t> Mrs Styles</a:t>
            </a:r>
            <a:endParaRPr lang="en-US" dirty="0">
              <a:solidFill>
                <a:srgbClr val="FFFFFF"/>
              </a:solidFill>
            </a:endParaRPr>
          </a:p>
          <a:p>
            <a:pPr marL="0" indent="0">
              <a:buNone/>
            </a:pPr>
            <a:r>
              <a:rPr lang="en-GB" sz="3200" b="1" dirty="0">
                <a:solidFill>
                  <a:srgbClr val="FFFF00"/>
                </a:solidFill>
              </a:rPr>
              <a:t>Supported by: Mrs Pizzey </a:t>
            </a:r>
          </a:p>
          <a:p>
            <a:pPr marL="0" indent="0">
              <a:buNone/>
            </a:pPr>
            <a:r>
              <a:rPr lang="en-GB" sz="3200" b="1" dirty="0">
                <a:solidFill>
                  <a:srgbClr val="FFFF00"/>
                </a:solidFill>
              </a:rPr>
              <a:t>&amp; Mrs Reeves </a:t>
            </a:r>
          </a:p>
          <a:p>
            <a:pPr marL="0" indent="0">
              <a:buNone/>
            </a:pPr>
            <a:endParaRPr lang="en-GB" sz="3200" dirty="0">
              <a:solidFill>
                <a:srgbClr val="FFFF00"/>
              </a:solidFill>
            </a:endParaRPr>
          </a:p>
          <a:p>
            <a:pPr marL="0" indent="0">
              <a:buNone/>
            </a:pPr>
            <a:r>
              <a:rPr lang="en-GB" sz="3200" b="1" dirty="0">
                <a:solidFill>
                  <a:srgbClr val="FF9900"/>
                </a:solidFill>
              </a:rPr>
              <a:t> </a:t>
            </a:r>
            <a:r>
              <a:rPr lang="en-GB" sz="3200" b="1" u="sng" dirty="0">
                <a:solidFill>
                  <a:srgbClr val="FF9900"/>
                </a:solidFill>
              </a:rPr>
              <a:t>Birch</a:t>
            </a:r>
            <a:br>
              <a:rPr lang="en-GB" sz="3200" dirty="0"/>
            </a:br>
            <a:r>
              <a:rPr lang="en-GB" sz="3200" b="1" dirty="0">
                <a:solidFill>
                  <a:srgbClr val="FF9900"/>
                </a:solidFill>
              </a:rPr>
              <a:t> Mr Hill</a:t>
            </a:r>
            <a:endParaRPr lang="en-GB" sz="3200" dirty="0">
              <a:solidFill>
                <a:srgbClr val="FF9900"/>
              </a:solidFill>
            </a:endParaRPr>
          </a:p>
          <a:p>
            <a:pPr marL="0" indent="0">
              <a:buNone/>
            </a:pPr>
            <a:r>
              <a:rPr lang="en-GB" sz="3200" b="1" dirty="0">
                <a:solidFill>
                  <a:srgbClr val="FF9900"/>
                </a:solidFill>
              </a:rPr>
              <a:t>Supported by: Mrs Luff &amp; Miss Hopkins</a:t>
            </a:r>
          </a:p>
        </p:txBody>
      </p:sp>
      <p:sp>
        <p:nvSpPr>
          <p:cNvPr id="4" name="TextBox 3">
            <a:extLst>
              <a:ext uri="{FF2B5EF4-FFF2-40B4-BE49-F238E27FC236}">
                <a16:creationId xmlns:a16="http://schemas.microsoft.com/office/drawing/2014/main" id="{3E9CF816-B63E-6FEB-A6C8-F6FC7D03D8A8}"/>
              </a:ext>
            </a:extLst>
          </p:cNvPr>
          <p:cNvSpPr txBox="1"/>
          <p:nvPr/>
        </p:nvSpPr>
        <p:spPr>
          <a:xfrm>
            <a:off x="6638338" y="1269561"/>
            <a:ext cx="5716009"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u="sng" dirty="0">
                <a:solidFill>
                  <a:srgbClr val="66FFFF"/>
                </a:solidFill>
                <a:cs typeface="Arial"/>
              </a:rPr>
              <a:t>Whitebeam</a:t>
            </a:r>
            <a:r>
              <a:rPr lang="en-US" sz="3200" u="sng" dirty="0">
                <a:solidFill>
                  <a:srgbClr val="66FFFF"/>
                </a:solidFill>
                <a:cs typeface="Arial"/>
              </a:rPr>
              <a:t>​</a:t>
            </a:r>
            <a:br>
              <a:rPr lang="en-US" sz="3200" dirty="0">
                <a:cs typeface="Arial"/>
              </a:rPr>
            </a:br>
            <a:r>
              <a:rPr lang="en-GB" sz="3200" b="1" dirty="0">
                <a:solidFill>
                  <a:srgbClr val="66FFFF"/>
                </a:solidFill>
                <a:cs typeface="Arial"/>
              </a:rPr>
              <a:t>   Mrs Dickens</a:t>
            </a:r>
            <a:endParaRPr lang="en-US" dirty="0">
              <a:solidFill>
                <a:srgbClr val="FFFFFF"/>
              </a:solidFill>
              <a:cs typeface="Arial"/>
            </a:endParaRPr>
          </a:p>
          <a:p>
            <a:r>
              <a:rPr lang="en-GB" sz="3200" b="1" dirty="0">
                <a:solidFill>
                  <a:srgbClr val="66FFFF"/>
                </a:solidFill>
                <a:cs typeface="Arial"/>
              </a:rPr>
              <a:t>Supported by Mrs Glasscoe</a:t>
            </a:r>
          </a:p>
          <a:p>
            <a:endParaRPr lang="en-GB" sz="3200">
              <a:solidFill>
                <a:srgbClr val="66FFFF"/>
              </a:solidFill>
              <a:cs typeface="Segoe UI"/>
            </a:endParaRPr>
          </a:p>
          <a:p>
            <a:endParaRPr lang="en-GB" sz="3200">
              <a:solidFill>
                <a:srgbClr val="92D050"/>
              </a:solidFill>
              <a:cs typeface="Segoe UI"/>
            </a:endParaRPr>
          </a:p>
        </p:txBody>
      </p:sp>
      <p:sp>
        <p:nvSpPr>
          <p:cNvPr id="5" name="TextBox 4">
            <a:extLst>
              <a:ext uri="{FF2B5EF4-FFF2-40B4-BE49-F238E27FC236}">
                <a16:creationId xmlns:a16="http://schemas.microsoft.com/office/drawing/2014/main" id="{FB37A32A-0B66-9921-CE39-AB5A30D0B72B}"/>
              </a:ext>
            </a:extLst>
          </p:cNvPr>
          <p:cNvSpPr txBox="1"/>
          <p:nvPr/>
        </p:nvSpPr>
        <p:spPr>
          <a:xfrm>
            <a:off x="11330608" y="19878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MH</a:t>
            </a:r>
          </a:p>
        </p:txBody>
      </p:sp>
    </p:spTree>
    <p:extLst>
      <p:ext uri="{BB962C8B-B14F-4D97-AF65-F5344CB8AC3E}">
        <p14:creationId xmlns:p14="http://schemas.microsoft.com/office/powerpoint/2010/main" val="1461296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19757" y="609600"/>
            <a:ext cx="8596668" cy="1320800"/>
          </a:xfrm>
        </p:spPr>
        <p:txBody>
          <a:bodyPr>
            <a:normAutofit fontScale="90000"/>
          </a:bodyPr>
          <a:lstStyle/>
          <a:p>
            <a:r>
              <a:rPr lang="en-GB" b="1">
                <a:solidFill>
                  <a:schemeClr val="tx1"/>
                </a:solidFill>
              </a:rPr>
              <a:t>Communications -</a:t>
            </a:r>
            <a:br>
              <a:rPr lang="en-GB" b="1">
                <a:solidFill>
                  <a:schemeClr val="tx1"/>
                </a:solidFill>
              </a:rPr>
            </a:br>
            <a:r>
              <a:rPr lang="en-GB" b="1">
                <a:solidFill>
                  <a:schemeClr val="tx1"/>
                </a:solidFill>
              </a:rPr>
              <a:t>Good home-school communication is vital </a:t>
            </a:r>
          </a:p>
        </p:txBody>
      </p:sp>
      <p:sp>
        <p:nvSpPr>
          <p:cNvPr id="3" name="Content Placeholder 2"/>
          <p:cNvSpPr>
            <a:spLocks noGrp="1"/>
          </p:cNvSpPr>
          <p:nvPr>
            <p:ph idx="1"/>
          </p:nvPr>
        </p:nvSpPr>
        <p:spPr>
          <a:xfrm>
            <a:off x="767486" y="1930400"/>
            <a:ext cx="8596668" cy="3880773"/>
          </a:xfrm>
        </p:spPr>
        <p:txBody>
          <a:bodyPr vert="horz" lIns="91440" tIns="45720" rIns="91440" bIns="45720" rtlCol="0" anchor="t">
            <a:normAutofit fontScale="92500" lnSpcReduction="10000"/>
          </a:bodyPr>
          <a:lstStyle/>
          <a:p>
            <a:r>
              <a:rPr lang="en-GB" sz="2800" dirty="0"/>
              <a:t>Classroom windows</a:t>
            </a:r>
            <a:endParaRPr lang="en-US" dirty="0"/>
          </a:p>
          <a:p>
            <a:r>
              <a:rPr lang="en-GB" sz="2800" dirty="0"/>
              <a:t>Website </a:t>
            </a:r>
          </a:p>
          <a:p>
            <a:r>
              <a:rPr lang="en-GB" sz="2800" dirty="0"/>
              <a:t>Weekly Newsletter</a:t>
            </a:r>
          </a:p>
          <a:p>
            <a:r>
              <a:rPr lang="en-GB" sz="2800" dirty="0"/>
              <a:t>Arbor - letters</a:t>
            </a:r>
          </a:p>
          <a:p>
            <a:r>
              <a:rPr lang="en-GB" sz="2800" dirty="0"/>
              <a:t>SMS</a:t>
            </a:r>
          </a:p>
          <a:p>
            <a:r>
              <a:rPr lang="en-GB" sz="2800" dirty="0"/>
              <a:t>Email (8am-5pm), phone or preferably speak direct to your class teacher / make an appointment for a longer meeting if required</a:t>
            </a:r>
          </a:p>
          <a:p>
            <a:endParaRPr lang="en-GB" sz="2800"/>
          </a:p>
          <a:p>
            <a:endParaRPr lang="en-GB">
              <a:latin typeface="Bauhaus 93" panose="04030905020B02020C02" pitchFamily="82" charset="0"/>
            </a:endParaRPr>
          </a:p>
        </p:txBody>
      </p:sp>
      <p:sp>
        <p:nvSpPr>
          <p:cNvPr id="5" name="TextBox 4">
            <a:extLst>
              <a:ext uri="{FF2B5EF4-FFF2-40B4-BE49-F238E27FC236}">
                <a16:creationId xmlns:a16="http://schemas.microsoft.com/office/drawing/2014/main" id="{1451FF09-E4E0-FDC3-AD42-16CA446E1699}"/>
              </a:ext>
            </a:extLst>
          </p:cNvPr>
          <p:cNvSpPr txBox="1"/>
          <p:nvPr/>
        </p:nvSpPr>
        <p:spPr>
          <a:xfrm>
            <a:off x="6354285" y="1838569"/>
            <a:ext cx="4030432" cy="2585323"/>
          </a:xfrm>
          <a:prstGeom prst="rect">
            <a:avLst/>
          </a:prstGeom>
          <a:noFill/>
        </p:spPr>
        <p:txBody>
          <a:bodyPr wrap="square" rtlCol="0">
            <a:spAutoFit/>
          </a:bodyPr>
          <a:lstStyle/>
          <a:p>
            <a:r>
              <a:rPr lang="en-GB" sz="5400"/>
              <a:t>1.Your child </a:t>
            </a:r>
          </a:p>
          <a:p>
            <a:r>
              <a:rPr lang="en-GB" sz="5400"/>
              <a:t>2. You </a:t>
            </a:r>
          </a:p>
          <a:p>
            <a:r>
              <a:rPr lang="en-GB" sz="5400"/>
              <a:t>3. School  </a:t>
            </a:r>
          </a:p>
        </p:txBody>
      </p:sp>
      <p:sp>
        <p:nvSpPr>
          <p:cNvPr id="4" name="TextBox 3">
            <a:extLst>
              <a:ext uri="{FF2B5EF4-FFF2-40B4-BE49-F238E27FC236}">
                <a16:creationId xmlns:a16="http://schemas.microsoft.com/office/drawing/2014/main" id="{3FA062A7-FEBB-1BCB-D6DC-40D9B79AD6D3}"/>
              </a:ext>
            </a:extLst>
          </p:cNvPr>
          <p:cNvSpPr txBox="1"/>
          <p:nvPr/>
        </p:nvSpPr>
        <p:spPr>
          <a:xfrm>
            <a:off x="11297478" y="23191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MH</a:t>
            </a:r>
          </a:p>
        </p:txBody>
      </p:sp>
    </p:spTree>
    <p:extLst>
      <p:ext uri="{BB962C8B-B14F-4D97-AF65-F5344CB8AC3E}">
        <p14:creationId xmlns:p14="http://schemas.microsoft.com/office/powerpoint/2010/main" val="1689901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54713-524E-4B90-AA9F-4992B9D808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C26F610-748F-447D-8F8E-C123E0A65FCB}"/>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48CBFD27-5A15-4B38-AFF7-471972961F76}"/>
              </a:ext>
            </a:extLst>
          </p:cNvPr>
          <p:cNvPicPr>
            <a:picLocks noChangeAspect="1"/>
          </p:cNvPicPr>
          <p:nvPr/>
        </p:nvPicPr>
        <p:blipFill>
          <a:blip r:embed="rId2"/>
          <a:stretch>
            <a:fillRect/>
          </a:stretch>
        </p:blipFill>
        <p:spPr>
          <a:xfrm>
            <a:off x="1" y="0"/>
            <a:ext cx="12192000" cy="6858000"/>
          </a:xfrm>
          <a:prstGeom prst="rect">
            <a:avLst/>
          </a:prstGeom>
        </p:spPr>
      </p:pic>
      <p:sp>
        <p:nvSpPr>
          <p:cNvPr id="6" name="TextBox 5">
            <a:extLst>
              <a:ext uri="{FF2B5EF4-FFF2-40B4-BE49-F238E27FC236}">
                <a16:creationId xmlns:a16="http://schemas.microsoft.com/office/drawing/2014/main" id="{F5187ADA-9330-4DC0-A01F-CCD77A435DFE}"/>
              </a:ext>
            </a:extLst>
          </p:cNvPr>
          <p:cNvSpPr txBox="1"/>
          <p:nvPr/>
        </p:nvSpPr>
        <p:spPr>
          <a:xfrm>
            <a:off x="10170942" y="450166"/>
            <a:ext cx="1182858" cy="369332"/>
          </a:xfrm>
          <a:prstGeom prst="rect">
            <a:avLst/>
          </a:prstGeom>
          <a:noFill/>
        </p:spPr>
        <p:txBody>
          <a:bodyPr wrap="square" rtlCol="0">
            <a:spAutoFit/>
          </a:bodyPr>
          <a:lstStyle/>
          <a:p>
            <a:r>
              <a:rPr lang="en-GB" dirty="0"/>
              <a:t>BS</a:t>
            </a:r>
          </a:p>
        </p:txBody>
      </p:sp>
    </p:spTree>
    <p:extLst>
      <p:ext uri="{BB962C8B-B14F-4D97-AF65-F5344CB8AC3E}">
        <p14:creationId xmlns:p14="http://schemas.microsoft.com/office/powerpoint/2010/main" val="7119068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83C9AC1-8678-4959-8EB1-44323CDF17ED}"/>
              </a:ext>
            </a:extLst>
          </p:cNvPr>
          <p:cNvPicPr>
            <a:picLocks noChangeAspect="1"/>
          </p:cNvPicPr>
          <p:nvPr/>
        </p:nvPicPr>
        <p:blipFill>
          <a:blip r:embed="rId2"/>
          <a:stretch>
            <a:fillRect/>
          </a:stretch>
        </p:blipFill>
        <p:spPr>
          <a:xfrm>
            <a:off x="1985670" y="2039181"/>
            <a:ext cx="7566293" cy="3981216"/>
          </a:xfrm>
          <a:prstGeom prst="rect">
            <a:avLst/>
          </a:prstGeom>
        </p:spPr>
      </p:pic>
      <p:sp>
        <p:nvSpPr>
          <p:cNvPr id="7" name="TextBox 6">
            <a:extLst>
              <a:ext uri="{FF2B5EF4-FFF2-40B4-BE49-F238E27FC236}">
                <a16:creationId xmlns:a16="http://schemas.microsoft.com/office/drawing/2014/main" id="{A492A039-171B-403A-9BEB-1566D444BFCC}"/>
              </a:ext>
            </a:extLst>
          </p:cNvPr>
          <p:cNvSpPr txBox="1"/>
          <p:nvPr/>
        </p:nvSpPr>
        <p:spPr>
          <a:xfrm>
            <a:off x="1094936" y="524006"/>
            <a:ext cx="10002128" cy="1200329"/>
          </a:xfrm>
          <a:prstGeom prst="rect">
            <a:avLst/>
          </a:prstGeom>
          <a:noFill/>
        </p:spPr>
        <p:txBody>
          <a:bodyPr wrap="square">
            <a:spAutoFit/>
          </a:bodyPr>
          <a:lstStyle/>
          <a:p>
            <a:r>
              <a:rPr lang="en-GB" dirty="0"/>
              <a:t>At Woodlands Primary School, we have high expectations of attendance from all pupils. </a:t>
            </a:r>
            <a:r>
              <a:rPr lang="en-GB" b="1" dirty="0"/>
              <a:t>We strive for every child to be in school every day. </a:t>
            </a:r>
            <a:r>
              <a:rPr lang="en-GB" dirty="0"/>
              <a:t>Regular attendance is essential to ensure children reach their potential both academically and socially. Please make sure that your child is at school on time and is here every day, unless they are ill.</a:t>
            </a:r>
          </a:p>
        </p:txBody>
      </p:sp>
      <p:sp>
        <p:nvSpPr>
          <p:cNvPr id="4" name="TextBox 3">
            <a:extLst>
              <a:ext uri="{FF2B5EF4-FFF2-40B4-BE49-F238E27FC236}">
                <a16:creationId xmlns:a16="http://schemas.microsoft.com/office/drawing/2014/main" id="{573D7837-F11C-4418-A144-3061513C53EC}"/>
              </a:ext>
            </a:extLst>
          </p:cNvPr>
          <p:cNvSpPr txBox="1"/>
          <p:nvPr/>
        </p:nvSpPr>
        <p:spPr>
          <a:xfrm>
            <a:off x="10789920" y="339340"/>
            <a:ext cx="1182858" cy="369332"/>
          </a:xfrm>
          <a:prstGeom prst="rect">
            <a:avLst/>
          </a:prstGeom>
          <a:noFill/>
        </p:spPr>
        <p:txBody>
          <a:bodyPr wrap="square" rtlCol="0">
            <a:spAutoFit/>
          </a:bodyPr>
          <a:lstStyle/>
          <a:p>
            <a:r>
              <a:rPr lang="en-GB" dirty="0"/>
              <a:t>MH</a:t>
            </a:r>
          </a:p>
        </p:txBody>
      </p:sp>
    </p:spTree>
    <p:extLst>
      <p:ext uri="{BB962C8B-B14F-4D97-AF65-F5344CB8AC3E}">
        <p14:creationId xmlns:p14="http://schemas.microsoft.com/office/powerpoint/2010/main" val="19156536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AB73EF5-8407-4922-8832-BF32FD5E89C9}"/>
              </a:ext>
            </a:extLst>
          </p:cNvPr>
          <p:cNvPicPr>
            <a:picLocks noChangeAspect="1"/>
          </p:cNvPicPr>
          <p:nvPr/>
        </p:nvPicPr>
        <p:blipFill rotWithShape="1">
          <a:blip r:embed="rId2"/>
          <a:srcRect t="13098"/>
          <a:stretch/>
        </p:blipFill>
        <p:spPr>
          <a:xfrm>
            <a:off x="639012" y="506436"/>
            <a:ext cx="10913975" cy="5528604"/>
          </a:xfrm>
          <a:prstGeom prst="rect">
            <a:avLst/>
          </a:prstGeom>
        </p:spPr>
      </p:pic>
      <p:sp>
        <p:nvSpPr>
          <p:cNvPr id="3" name="TextBox 2">
            <a:extLst>
              <a:ext uri="{FF2B5EF4-FFF2-40B4-BE49-F238E27FC236}">
                <a16:creationId xmlns:a16="http://schemas.microsoft.com/office/drawing/2014/main" id="{7F259755-A06D-4764-9FAF-76F000DAD510}"/>
              </a:ext>
            </a:extLst>
          </p:cNvPr>
          <p:cNvSpPr txBox="1"/>
          <p:nvPr/>
        </p:nvSpPr>
        <p:spPr>
          <a:xfrm>
            <a:off x="10170942" y="450166"/>
            <a:ext cx="1182858" cy="369332"/>
          </a:xfrm>
          <a:prstGeom prst="rect">
            <a:avLst/>
          </a:prstGeom>
          <a:noFill/>
        </p:spPr>
        <p:txBody>
          <a:bodyPr wrap="square" rtlCol="0">
            <a:spAutoFit/>
          </a:bodyPr>
          <a:lstStyle/>
          <a:p>
            <a:r>
              <a:rPr lang="en-GB" dirty="0"/>
              <a:t>RD</a:t>
            </a:r>
          </a:p>
        </p:txBody>
      </p:sp>
    </p:spTree>
    <p:extLst>
      <p:ext uri="{BB962C8B-B14F-4D97-AF65-F5344CB8AC3E}">
        <p14:creationId xmlns:p14="http://schemas.microsoft.com/office/powerpoint/2010/main" val="2858317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99856" y="188641"/>
            <a:ext cx="7008574" cy="922287"/>
          </a:xfrm>
        </p:spPr>
        <p:txBody>
          <a:bodyPr/>
          <a:lstStyle/>
          <a:p>
            <a:r>
              <a:rPr lang="en-US"/>
              <a:t>Working together</a:t>
            </a:r>
          </a:p>
        </p:txBody>
      </p:sp>
      <p:sp>
        <p:nvSpPr>
          <p:cNvPr id="5" name="Subtitle 4"/>
          <p:cNvSpPr>
            <a:spLocks noGrp="1"/>
          </p:cNvSpPr>
          <p:nvPr>
            <p:ph type="subTitle" idx="1"/>
          </p:nvPr>
        </p:nvSpPr>
        <p:spPr>
          <a:xfrm>
            <a:off x="171541" y="656691"/>
            <a:ext cx="7569543" cy="6012667"/>
          </a:xfrm>
        </p:spPr>
        <p:txBody>
          <a:bodyPr>
            <a:normAutofit fontScale="92500" lnSpcReduction="10000"/>
          </a:bodyPr>
          <a:lstStyle/>
          <a:p>
            <a:pPr algn="l"/>
            <a:r>
              <a:rPr lang="en-US" sz="2600" b="1" dirty="0"/>
              <a:t>Who do I go to?</a:t>
            </a:r>
          </a:p>
          <a:p>
            <a:pPr algn="l"/>
            <a:endParaRPr lang="en-US" dirty="0"/>
          </a:p>
          <a:p>
            <a:pPr marL="457200" indent="-457200" algn="l">
              <a:buFont typeface="Arial" panose="020B0604020202020204" pitchFamily="34" charset="0"/>
              <a:buChar char="•"/>
            </a:pPr>
            <a:r>
              <a:rPr lang="en-US" dirty="0"/>
              <a:t>The Class Teacher should be your first person to discuss any concerns, queries or matters pertaining to your child</a:t>
            </a:r>
          </a:p>
          <a:p>
            <a:pPr marL="457200" indent="-457200" algn="l">
              <a:buFont typeface="Arial" panose="020B0604020202020204" pitchFamily="34" charset="0"/>
              <a:buChar char="•"/>
            </a:pPr>
            <a:endParaRPr lang="en-US" dirty="0"/>
          </a:p>
          <a:p>
            <a:pPr marL="457200" indent="-457200" algn="l">
              <a:buFont typeface="Arial" panose="020B0604020202020204" pitchFamily="34" charset="0"/>
              <a:buChar char="•"/>
            </a:pPr>
            <a:r>
              <a:rPr lang="en-US" dirty="0"/>
              <a:t>The Phase Lead (</a:t>
            </a:r>
            <a:r>
              <a:rPr lang="en-US" dirty="0" err="1"/>
              <a:t>Mrs</a:t>
            </a:r>
            <a:r>
              <a:rPr lang="en-US" dirty="0"/>
              <a:t> Sheridan - 4 Walnut) can be brought in alongside the class teacher if further support is needed</a:t>
            </a:r>
          </a:p>
          <a:p>
            <a:pPr marL="457200" indent="-457200" algn="l">
              <a:buFont typeface="Arial" panose="020B0604020202020204" pitchFamily="34" charset="0"/>
              <a:buChar char="•"/>
            </a:pPr>
            <a:endParaRPr lang="en-US" dirty="0"/>
          </a:p>
          <a:p>
            <a:pPr marL="457200" indent="-457200" algn="l">
              <a:buFont typeface="Arial" panose="020B0604020202020204" pitchFamily="34" charset="0"/>
              <a:buChar char="•"/>
            </a:pPr>
            <a:r>
              <a:rPr lang="en-US" dirty="0"/>
              <a:t>After these have been explored, members of the Senior Leadership Team can be contacted for support:</a:t>
            </a:r>
          </a:p>
          <a:p>
            <a:pPr algn="l"/>
            <a:r>
              <a:rPr lang="en-US" dirty="0"/>
              <a:t>	</a:t>
            </a:r>
            <a:r>
              <a:rPr lang="en-US" dirty="0" err="1"/>
              <a:t>Mrs</a:t>
            </a:r>
            <a:r>
              <a:rPr lang="en-US" dirty="0"/>
              <a:t> Husband: Inclusion/SEND/Safeguarding</a:t>
            </a:r>
          </a:p>
          <a:p>
            <a:pPr algn="l"/>
            <a:r>
              <a:rPr lang="en-US" dirty="0"/>
              <a:t>	</a:t>
            </a:r>
            <a:r>
              <a:rPr lang="en-US" dirty="0" err="1"/>
              <a:t>Mrs</a:t>
            </a:r>
            <a:r>
              <a:rPr lang="en-US" dirty="0"/>
              <a:t> Adams: </a:t>
            </a:r>
            <a:r>
              <a:rPr lang="en-US" dirty="0" err="1"/>
              <a:t>Behaviour</a:t>
            </a:r>
            <a:r>
              <a:rPr lang="en-US" dirty="0"/>
              <a:t> incidents/Attendance</a:t>
            </a:r>
          </a:p>
          <a:p>
            <a:pPr algn="l"/>
            <a:endParaRPr lang="en-US" dirty="0"/>
          </a:p>
          <a:p>
            <a:pPr marL="457200" indent="-457200" algn="l">
              <a:buFont typeface="Arial" panose="020B0604020202020204" pitchFamily="34" charset="0"/>
              <a:buChar char="•"/>
            </a:pPr>
            <a:r>
              <a:rPr lang="en-US" dirty="0"/>
              <a:t>After these have been explored, or if it is related to academic progress, </a:t>
            </a:r>
            <a:r>
              <a:rPr lang="en-US" dirty="0" err="1"/>
              <a:t>Mr</a:t>
            </a:r>
            <a:r>
              <a:rPr lang="en-US" dirty="0"/>
              <a:t> Burns, deputy headteacher, can be contacted.</a:t>
            </a:r>
          </a:p>
          <a:p>
            <a:pPr algn="l"/>
            <a:endParaRPr lang="en-US" dirty="0"/>
          </a:p>
          <a:p>
            <a:pPr marL="457200" indent="-457200" algn="l">
              <a:buFont typeface="Arial" panose="020B0604020202020204" pitchFamily="34" charset="0"/>
              <a:buChar char="•"/>
            </a:pPr>
            <a:r>
              <a:rPr lang="en-US" dirty="0"/>
              <a:t>If there still remains concerns, issues or matters to discuss, </a:t>
            </a:r>
            <a:r>
              <a:rPr lang="en-US" dirty="0" err="1"/>
              <a:t>Mrs</a:t>
            </a:r>
            <a:r>
              <a:rPr lang="en-US" dirty="0"/>
              <a:t> Lonie, headteacher, can be contacted.</a:t>
            </a:r>
          </a:p>
          <a:p>
            <a:endParaRPr lang="en-US" dirty="0"/>
          </a:p>
          <a:p>
            <a:endParaRPr lang="en-US" dirty="0"/>
          </a:p>
        </p:txBody>
      </p:sp>
      <p:sp>
        <p:nvSpPr>
          <p:cNvPr id="3" name="TextBox 2">
            <a:extLst>
              <a:ext uri="{FF2B5EF4-FFF2-40B4-BE49-F238E27FC236}">
                <a16:creationId xmlns:a16="http://schemas.microsoft.com/office/drawing/2014/main" id="{7A6C04A0-C975-E767-FE37-F233B50B13A7}"/>
              </a:ext>
            </a:extLst>
          </p:cNvPr>
          <p:cNvSpPr txBox="1"/>
          <p:nvPr/>
        </p:nvSpPr>
        <p:spPr>
          <a:xfrm>
            <a:off x="11463130" y="117613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MH</a:t>
            </a:r>
          </a:p>
        </p:txBody>
      </p:sp>
    </p:spTree>
    <p:extLst>
      <p:ext uri="{BB962C8B-B14F-4D97-AF65-F5344CB8AC3E}">
        <p14:creationId xmlns:p14="http://schemas.microsoft.com/office/powerpoint/2010/main" val="337154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chemeClr val="tx1"/>
                </a:solidFill>
              </a:rPr>
              <a:t>Inspiring the Future Week</a:t>
            </a:r>
          </a:p>
        </p:txBody>
      </p:sp>
      <p:sp>
        <p:nvSpPr>
          <p:cNvPr id="3" name="Content Placeholder 2"/>
          <p:cNvSpPr>
            <a:spLocks noGrp="1"/>
          </p:cNvSpPr>
          <p:nvPr>
            <p:ph idx="1"/>
          </p:nvPr>
        </p:nvSpPr>
        <p:spPr>
          <a:xfrm>
            <a:off x="677335" y="1644396"/>
            <a:ext cx="9454808" cy="3880773"/>
          </a:xfrm>
        </p:spPr>
        <p:txBody>
          <a:bodyPr>
            <a:normAutofit fontScale="92500" lnSpcReduction="10000"/>
          </a:bodyPr>
          <a:lstStyle/>
          <a:p>
            <a:r>
              <a:rPr lang="en-GB" sz="2800">
                <a:solidFill>
                  <a:srgbClr val="92D050"/>
                </a:solidFill>
              </a:rPr>
              <a:t>Week beginning January 27th </a:t>
            </a:r>
          </a:p>
          <a:p>
            <a:r>
              <a:rPr lang="en-GB" sz="2800">
                <a:solidFill>
                  <a:srgbClr val="92D050"/>
                </a:solidFill>
              </a:rPr>
              <a:t>Aims: </a:t>
            </a:r>
          </a:p>
          <a:p>
            <a:pPr lvl="1"/>
            <a:r>
              <a:rPr lang="en-GB" sz="2000"/>
              <a:t>Learn about jobs they might not have heard about before</a:t>
            </a:r>
          </a:p>
          <a:p>
            <a:pPr lvl="1"/>
            <a:r>
              <a:rPr lang="en-GB" sz="2000"/>
              <a:t>Learn they can do any job they want when they are older</a:t>
            </a:r>
          </a:p>
          <a:p>
            <a:pPr lvl="1"/>
            <a:r>
              <a:rPr lang="en-GB" sz="2000"/>
              <a:t>Understand that learning at school is important for their future job</a:t>
            </a:r>
          </a:p>
          <a:p>
            <a:pPr lvl="1"/>
            <a:r>
              <a:rPr lang="en-GB" sz="2000"/>
              <a:t>Understand there are lots of different jobs available when they grow up</a:t>
            </a:r>
          </a:p>
          <a:p>
            <a:r>
              <a:rPr lang="en-GB" sz="2800">
                <a:solidFill>
                  <a:srgbClr val="92D050"/>
                </a:solidFill>
              </a:rPr>
              <a:t>Email Mr Burns (</a:t>
            </a:r>
            <a:r>
              <a:rPr lang="en-GB" sz="2800">
                <a:solidFill>
                  <a:srgbClr val="92D050"/>
                </a:solidFill>
                <a:hlinkClick r:id="rId2"/>
              </a:rPr>
              <a:t>mburns@woodlands.kent.sch.uk</a:t>
            </a:r>
            <a:r>
              <a:rPr lang="en-GB" sz="2800">
                <a:solidFill>
                  <a:srgbClr val="92D050"/>
                </a:solidFill>
              </a:rPr>
              <a:t> if interested -  providing details of job</a:t>
            </a:r>
          </a:p>
          <a:p>
            <a:r>
              <a:rPr lang="en-GB" sz="2800" b="1" u="sng">
                <a:solidFill>
                  <a:srgbClr val="92D050"/>
                </a:solidFill>
              </a:rPr>
              <a:t>All careers and jobs welcome!</a:t>
            </a:r>
          </a:p>
        </p:txBody>
      </p:sp>
      <p:sp>
        <p:nvSpPr>
          <p:cNvPr id="4" name="TextBox 3">
            <a:extLst>
              <a:ext uri="{FF2B5EF4-FFF2-40B4-BE49-F238E27FC236}">
                <a16:creationId xmlns:a16="http://schemas.microsoft.com/office/drawing/2014/main" id="{A7A2A383-D671-9E07-9058-E8F309BD0594}"/>
              </a:ext>
            </a:extLst>
          </p:cNvPr>
          <p:cNvSpPr txBox="1"/>
          <p:nvPr/>
        </p:nvSpPr>
        <p:spPr>
          <a:xfrm>
            <a:off x="11323608" y="25304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BS</a:t>
            </a:r>
          </a:p>
        </p:txBody>
      </p:sp>
    </p:spTree>
    <p:extLst>
      <p:ext uri="{BB962C8B-B14F-4D97-AF65-F5344CB8AC3E}">
        <p14:creationId xmlns:p14="http://schemas.microsoft.com/office/powerpoint/2010/main" val="1806633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tx1"/>
                </a:solidFill>
              </a:rPr>
              <a:t>Writing</a:t>
            </a:r>
          </a:p>
        </p:txBody>
      </p:sp>
      <p:sp>
        <p:nvSpPr>
          <p:cNvPr id="3" name="Content Placeholder 2"/>
          <p:cNvSpPr>
            <a:spLocks noGrp="1"/>
          </p:cNvSpPr>
          <p:nvPr>
            <p:ph idx="1"/>
          </p:nvPr>
        </p:nvSpPr>
        <p:spPr>
          <a:xfrm>
            <a:off x="677334" y="1768703"/>
            <a:ext cx="8596668" cy="3880773"/>
          </a:xfrm>
        </p:spPr>
        <p:txBody>
          <a:bodyPr vert="horz" lIns="91440" tIns="45720" rIns="91440" bIns="45720" rtlCol="0" anchor="t">
            <a:normAutofit/>
          </a:bodyPr>
          <a:lstStyle/>
          <a:p>
            <a:r>
              <a:rPr lang="en-GB" sz="2800"/>
              <a:t>Cursive </a:t>
            </a:r>
          </a:p>
          <a:p>
            <a:r>
              <a:rPr lang="en-GB" sz="2800"/>
              <a:t>Using pencil</a:t>
            </a:r>
          </a:p>
          <a:p>
            <a:r>
              <a:rPr lang="en-GB" sz="2800"/>
              <a:t>Spelling is critical and we will be sending out homework each week. </a:t>
            </a:r>
          </a:p>
          <a:p>
            <a:r>
              <a:rPr lang="en-GB" sz="2800"/>
              <a:t>Please support your child’s spelling practice </a:t>
            </a:r>
            <a:br>
              <a:rPr lang="en-GB" sz="2800"/>
            </a:br>
            <a:r>
              <a:rPr lang="en-GB" sz="2800"/>
              <a:t>at home.</a:t>
            </a:r>
          </a:p>
          <a:p>
            <a:r>
              <a:rPr lang="en-GB" sz="2800"/>
              <a:t>The children will be tested weekly. </a:t>
            </a:r>
          </a:p>
          <a:p>
            <a:endParaRPr lang="en-GB" sz="2800"/>
          </a:p>
        </p:txBody>
      </p:sp>
      <p:sp>
        <p:nvSpPr>
          <p:cNvPr id="4" name="TextBox 3">
            <a:extLst>
              <a:ext uri="{FF2B5EF4-FFF2-40B4-BE49-F238E27FC236}">
                <a16:creationId xmlns:a16="http://schemas.microsoft.com/office/drawing/2014/main" id="{64485DCD-DC57-0F75-7742-59DE6FEA35A7}"/>
              </a:ext>
            </a:extLst>
          </p:cNvPr>
          <p:cNvSpPr txBox="1"/>
          <p:nvPr/>
        </p:nvSpPr>
        <p:spPr>
          <a:xfrm>
            <a:off x="11231217" y="24847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BS</a:t>
            </a:r>
          </a:p>
        </p:txBody>
      </p:sp>
    </p:spTree>
    <p:extLst>
      <p:ext uri="{BB962C8B-B14F-4D97-AF65-F5344CB8AC3E}">
        <p14:creationId xmlns:p14="http://schemas.microsoft.com/office/powerpoint/2010/main" val="20684370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119" y="-52820"/>
            <a:ext cx="10515600" cy="1325563"/>
          </a:xfrm>
        </p:spPr>
        <p:txBody>
          <a:bodyPr/>
          <a:lstStyle/>
          <a:p>
            <a:r>
              <a:rPr lang="en-GB" u="sng"/>
              <a:t>Spelling homework </a:t>
            </a:r>
          </a:p>
        </p:txBody>
      </p:sp>
      <p:sp>
        <p:nvSpPr>
          <p:cNvPr id="3" name="Content Placeholder 2"/>
          <p:cNvSpPr>
            <a:spLocks noGrp="1"/>
          </p:cNvSpPr>
          <p:nvPr>
            <p:ph idx="1"/>
          </p:nvPr>
        </p:nvSpPr>
        <p:spPr>
          <a:xfrm>
            <a:off x="444194" y="613781"/>
            <a:ext cx="11135447" cy="4351338"/>
          </a:xfrm>
        </p:spPr>
        <p:txBody>
          <a:bodyPr vert="horz" lIns="91440" tIns="45720" rIns="91440" bIns="45720" rtlCol="0" anchor="t">
            <a:noAutofit/>
          </a:bodyPr>
          <a:lstStyle/>
          <a:p>
            <a:pPr marL="0" indent="0">
              <a:buNone/>
            </a:pPr>
            <a:r>
              <a:rPr lang="en-GB" sz="2000" dirty="0">
                <a:solidFill>
                  <a:srgbClr val="FF0000"/>
                </a:solidFill>
              </a:rPr>
              <a:t>*Your child will be given login details to take home in the coming weeks*</a:t>
            </a:r>
          </a:p>
          <a:p>
            <a:pPr marL="0" indent="0">
              <a:buNone/>
            </a:pPr>
            <a:endParaRPr lang="en-GB" sz="2000"/>
          </a:p>
          <a:p>
            <a:pPr marL="0" indent="0">
              <a:buNone/>
            </a:pPr>
            <a:r>
              <a:rPr lang="en-GB" sz="2000" b="1" u="sng" dirty="0"/>
              <a:t>How to use Spelling Shed at home:</a:t>
            </a:r>
          </a:p>
          <a:p>
            <a:r>
              <a:rPr lang="en-GB" sz="2000" dirty="0"/>
              <a:t>Access Spelling Shed by clicking </a:t>
            </a:r>
            <a:r>
              <a:rPr lang="en-GB" sz="2000" dirty="0">
                <a:hlinkClick r:id="rId2"/>
              </a:rPr>
              <a:t>EdShed</a:t>
            </a:r>
            <a:r>
              <a:rPr lang="en-GB" sz="2000" dirty="0"/>
              <a:t> or by scanning the QR code on your child’s login details.</a:t>
            </a:r>
          </a:p>
          <a:p>
            <a:r>
              <a:rPr lang="en-GB" sz="2000" dirty="0"/>
              <a:t>Click ‘School username’ and enter the login details. </a:t>
            </a:r>
          </a:p>
          <a:p>
            <a:r>
              <a:rPr lang="en-GB" sz="2000" dirty="0"/>
              <a:t>Click ‘Assignments’ and follow the on-screen instructions.</a:t>
            </a:r>
          </a:p>
          <a:p>
            <a:r>
              <a:rPr lang="en-GB" sz="2000" dirty="0"/>
              <a:t>Once completed, your child’s class teacher will automatically receive feedback.</a:t>
            </a:r>
          </a:p>
          <a:p>
            <a:r>
              <a:rPr lang="en-GB" sz="2000" dirty="0"/>
              <a:t>Assignments will be set on a Friday based on the spellings or rule your child is learning in school. They need to be completed by the following Friday when your child will be tested.</a:t>
            </a:r>
          </a:p>
          <a:p>
            <a:r>
              <a:rPr lang="en-GB" sz="2000" dirty="0"/>
              <a:t>In addition to assignments set by the teacher, your child can practise their spellings with a range of activities and games, as well as grammar, punctuation and maths.  Please encourage practice for at least 10 minutes a day, 5 times a week.</a:t>
            </a:r>
          </a:p>
          <a:p>
            <a:r>
              <a:rPr lang="en-GB" sz="2000" dirty="0"/>
              <a:t>Use of Spelling Shed, also leads towards possible 50 house points for a house at the end of the week!</a:t>
            </a:r>
          </a:p>
          <a:p>
            <a:endParaRPr lang="en-GB" sz="2000"/>
          </a:p>
        </p:txBody>
      </p:sp>
      <p:pic>
        <p:nvPicPr>
          <p:cNvPr id="4" name="Picture 3"/>
          <p:cNvPicPr>
            <a:picLocks noChangeAspect="1"/>
          </p:cNvPicPr>
          <p:nvPr/>
        </p:nvPicPr>
        <p:blipFill>
          <a:blip r:embed="rId3"/>
          <a:stretch>
            <a:fillRect/>
          </a:stretch>
        </p:blipFill>
        <p:spPr>
          <a:xfrm>
            <a:off x="9611157" y="-193931"/>
            <a:ext cx="2143125" cy="2143125"/>
          </a:xfrm>
          <a:prstGeom prst="rect">
            <a:avLst/>
          </a:prstGeom>
        </p:spPr>
      </p:pic>
      <p:sp>
        <p:nvSpPr>
          <p:cNvPr id="5" name="TextBox 4">
            <a:extLst>
              <a:ext uri="{FF2B5EF4-FFF2-40B4-BE49-F238E27FC236}">
                <a16:creationId xmlns:a16="http://schemas.microsoft.com/office/drawing/2014/main" id="{D1DC901E-0109-B052-E7B7-3DEA4301B0AA}"/>
              </a:ext>
            </a:extLst>
          </p:cNvPr>
          <p:cNvSpPr txBox="1"/>
          <p:nvPr/>
        </p:nvSpPr>
        <p:spPr>
          <a:xfrm>
            <a:off x="11015869" y="18221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BS</a:t>
            </a:r>
          </a:p>
        </p:txBody>
      </p:sp>
    </p:spTree>
    <p:extLst>
      <p:ext uri="{BB962C8B-B14F-4D97-AF65-F5344CB8AC3E}">
        <p14:creationId xmlns:p14="http://schemas.microsoft.com/office/powerpoint/2010/main" val="13437964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39635" y="609600"/>
            <a:ext cx="8934367" cy="1320800"/>
          </a:xfrm>
        </p:spPr>
        <p:txBody>
          <a:bodyPr/>
          <a:lstStyle/>
          <a:p>
            <a:r>
              <a:rPr lang="en-GB" b="1">
                <a:solidFill>
                  <a:schemeClr val="tx1"/>
                </a:solidFill>
              </a:rPr>
              <a:t>Reading</a:t>
            </a:r>
            <a:endParaRPr lang="en-GB" sz="2400" b="1">
              <a:solidFill>
                <a:srgbClr val="FFFF00"/>
              </a:solidFill>
            </a:endParaRPr>
          </a:p>
        </p:txBody>
      </p:sp>
      <p:sp>
        <p:nvSpPr>
          <p:cNvPr id="3" name="Content Placeholder 2"/>
          <p:cNvSpPr>
            <a:spLocks noGrp="1"/>
          </p:cNvSpPr>
          <p:nvPr>
            <p:ph idx="1"/>
          </p:nvPr>
        </p:nvSpPr>
        <p:spPr>
          <a:xfrm>
            <a:off x="339635" y="1768703"/>
            <a:ext cx="9366068" cy="4684348"/>
          </a:xfrm>
        </p:spPr>
        <p:txBody>
          <a:bodyPr vert="horz" lIns="91440" tIns="45720" rIns="91440" bIns="45720" rtlCol="0" anchor="t">
            <a:normAutofit fontScale="92500" lnSpcReduction="20000"/>
          </a:bodyPr>
          <a:lstStyle/>
          <a:p>
            <a:r>
              <a:rPr lang="en-GB" sz="2800" b="1">
                <a:solidFill>
                  <a:srgbClr val="FFFF00"/>
                </a:solidFill>
              </a:rPr>
              <a:t>Read aloud books - changed when an adult </a:t>
            </a:r>
            <a:br>
              <a:rPr lang="en-GB" sz="2800" b="1">
                <a:solidFill>
                  <a:srgbClr val="FFFF00"/>
                </a:solidFill>
              </a:rPr>
            </a:br>
            <a:r>
              <a:rPr lang="en-GB" sz="2800" b="1">
                <a:solidFill>
                  <a:srgbClr val="FFFF00"/>
                </a:solidFill>
              </a:rPr>
              <a:t>has heard the whole book read aloud.</a:t>
            </a:r>
          </a:p>
          <a:p>
            <a:r>
              <a:rPr lang="en-GB" sz="2800"/>
              <a:t>Focus on fluency and developing vocabulary. </a:t>
            </a:r>
          </a:p>
          <a:p>
            <a:r>
              <a:rPr lang="en-GB" sz="2800"/>
              <a:t>Fluency: Children must be able to read 90-95% </a:t>
            </a:r>
            <a:br>
              <a:rPr lang="en-GB" sz="2800"/>
            </a:br>
            <a:r>
              <a:rPr lang="en-GB" sz="2800"/>
              <a:t>of the words.</a:t>
            </a:r>
          </a:p>
          <a:p>
            <a:pPr marL="914400" lvl="2" indent="0">
              <a:buNone/>
            </a:pPr>
            <a:r>
              <a:rPr lang="en-GB" sz="2400"/>
              <a:t>Expression</a:t>
            </a:r>
            <a:br>
              <a:rPr lang="en-GB" sz="2400"/>
            </a:br>
            <a:r>
              <a:rPr lang="en-GB" sz="2400"/>
              <a:t>Automatic word recognition</a:t>
            </a:r>
            <a:br>
              <a:rPr lang="en-GB" sz="2400"/>
            </a:br>
            <a:r>
              <a:rPr lang="en-GB" sz="2400"/>
              <a:t>Rhythm and phrasing</a:t>
            </a:r>
            <a:br>
              <a:rPr lang="en-GB" sz="2400"/>
            </a:br>
            <a:r>
              <a:rPr lang="en-GB" sz="2400"/>
              <a:t>Smoothness</a:t>
            </a:r>
          </a:p>
          <a:p>
            <a:r>
              <a:rPr lang="en-GB" sz="2800"/>
              <a:t>Star Books –10 high quality books recommended by us. Challenge to read at least 6 (one per term). </a:t>
            </a:r>
          </a:p>
          <a:p>
            <a:r>
              <a:rPr lang="en-GB" sz="2800"/>
              <a:t>You can read Star Books and library books to your children.</a:t>
            </a:r>
          </a:p>
          <a:p>
            <a:endParaRPr lang="en-GB" sz="2800"/>
          </a:p>
        </p:txBody>
      </p:sp>
      <p:pic>
        <p:nvPicPr>
          <p:cNvPr id="4" name="Picture 3"/>
          <p:cNvPicPr>
            <a:picLocks noChangeAspect="1"/>
          </p:cNvPicPr>
          <p:nvPr/>
        </p:nvPicPr>
        <p:blipFill>
          <a:blip r:embed="rId2"/>
          <a:stretch>
            <a:fillRect/>
          </a:stretch>
        </p:blipFill>
        <p:spPr>
          <a:xfrm>
            <a:off x="8203474" y="138553"/>
            <a:ext cx="3871704" cy="2903779"/>
          </a:xfrm>
          <a:prstGeom prst="rect">
            <a:avLst/>
          </a:prstGeom>
        </p:spPr>
      </p:pic>
      <p:sp>
        <p:nvSpPr>
          <p:cNvPr id="5" name="TextBox 4">
            <a:extLst>
              <a:ext uri="{FF2B5EF4-FFF2-40B4-BE49-F238E27FC236}">
                <a16:creationId xmlns:a16="http://schemas.microsoft.com/office/drawing/2014/main" id="{2ED4ECC6-3A28-2E4D-B985-120D0309C6C0}"/>
              </a:ext>
            </a:extLst>
          </p:cNvPr>
          <p:cNvSpPr txBox="1"/>
          <p:nvPr/>
        </p:nvSpPr>
        <p:spPr>
          <a:xfrm>
            <a:off x="11214652" y="29817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RD</a:t>
            </a:r>
          </a:p>
        </p:txBody>
      </p:sp>
    </p:spTree>
    <p:extLst>
      <p:ext uri="{BB962C8B-B14F-4D97-AF65-F5344CB8AC3E}">
        <p14:creationId xmlns:p14="http://schemas.microsoft.com/office/powerpoint/2010/main" val="27597953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Reading - Lexia</a:t>
            </a:r>
          </a:p>
        </p:txBody>
      </p:sp>
      <p:sp>
        <p:nvSpPr>
          <p:cNvPr id="3" name="Content Placeholder 2"/>
          <p:cNvSpPr>
            <a:spLocks noGrp="1"/>
          </p:cNvSpPr>
          <p:nvPr>
            <p:ph idx="1"/>
          </p:nvPr>
        </p:nvSpPr>
        <p:spPr>
          <a:xfrm>
            <a:off x="648580" y="1425063"/>
            <a:ext cx="10182552" cy="4872810"/>
          </a:xfrm>
        </p:spPr>
        <p:txBody>
          <a:bodyPr vert="horz" lIns="91440" tIns="45720" rIns="91440" bIns="45720" rtlCol="0" anchor="t">
            <a:normAutofit fontScale="92500"/>
          </a:bodyPr>
          <a:lstStyle/>
          <a:p>
            <a:r>
              <a:rPr lang="en-GB" sz="2800" dirty="0"/>
              <a:t> The children will complete Lexia reading sessions 4x a week.</a:t>
            </a:r>
          </a:p>
          <a:p>
            <a:r>
              <a:rPr lang="en-GB" sz="2800" dirty="0"/>
              <a:t>Helps with: </a:t>
            </a:r>
          </a:p>
          <a:p>
            <a:pPr lvl="1"/>
            <a:r>
              <a:rPr lang="en-GB" sz="2600" dirty="0"/>
              <a:t>Spelling              Comprehension            Grammar</a:t>
            </a:r>
          </a:p>
          <a:p>
            <a:pPr lvl="1"/>
            <a:r>
              <a:rPr lang="en-GB" sz="2600" dirty="0"/>
              <a:t>Children work through at their own pace</a:t>
            </a:r>
          </a:p>
          <a:p>
            <a:pPr lvl="1"/>
            <a:r>
              <a:rPr lang="en-GB" sz="2600" dirty="0"/>
              <a:t>Levelled up to work suitable for Year 6</a:t>
            </a:r>
          </a:p>
          <a:p>
            <a:pPr lvl="1"/>
            <a:r>
              <a:rPr lang="en-GB" sz="2600" dirty="0"/>
              <a:t>Activities specifically tailored to your child's needs</a:t>
            </a:r>
          </a:p>
          <a:p>
            <a:pPr marL="457200" lvl="1" indent="0">
              <a:buNone/>
            </a:pPr>
            <a:r>
              <a:rPr lang="en-GB" sz="2800" dirty="0"/>
              <a:t>The log in details will be available for you to use at home as the children will have them in their reading contact book. </a:t>
            </a:r>
            <a:r>
              <a:rPr lang="en-GB" sz="2800" dirty="0">
                <a:solidFill>
                  <a:srgbClr val="FF0000"/>
                </a:solidFill>
              </a:rPr>
              <a:t>*UK version</a:t>
            </a:r>
            <a:endParaRPr lang="en-GB" sz="2600" dirty="0">
              <a:solidFill>
                <a:srgbClr val="FF0000"/>
              </a:solidFill>
            </a:endParaRPr>
          </a:p>
          <a:p>
            <a:pPr marL="457200" lvl="1" indent="0">
              <a:buNone/>
            </a:pPr>
            <a:r>
              <a:rPr lang="en-GB" sz="2800" dirty="0">
                <a:solidFill>
                  <a:srgbClr val="FF0000"/>
                </a:solidFill>
              </a:rPr>
              <a:t>*Headphones plea</a:t>
            </a:r>
          </a:p>
          <a:p>
            <a:pPr marL="0" indent="0">
              <a:buNone/>
            </a:pPr>
            <a:endParaRPr lang="en-GB" sz="2800"/>
          </a:p>
        </p:txBody>
      </p:sp>
      <p:sp>
        <p:nvSpPr>
          <p:cNvPr id="4" name="TextBox 3">
            <a:extLst>
              <a:ext uri="{FF2B5EF4-FFF2-40B4-BE49-F238E27FC236}">
                <a16:creationId xmlns:a16="http://schemas.microsoft.com/office/drawing/2014/main" id="{127D0C2A-2020-2FEF-2B8F-8884E45E5208}"/>
              </a:ext>
            </a:extLst>
          </p:cNvPr>
          <p:cNvSpPr txBox="1"/>
          <p:nvPr/>
        </p:nvSpPr>
        <p:spPr>
          <a:xfrm>
            <a:off x="10767391" y="36443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RD</a:t>
            </a:r>
          </a:p>
        </p:txBody>
      </p:sp>
    </p:spTree>
    <p:extLst>
      <p:ext uri="{BB962C8B-B14F-4D97-AF65-F5344CB8AC3E}">
        <p14:creationId xmlns:p14="http://schemas.microsoft.com/office/powerpoint/2010/main" val="42821838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Picture 3" descr="A drawing of a diagram&#10;&#10;Description automatically generated">
            <a:extLst>
              <a:ext uri="{FF2B5EF4-FFF2-40B4-BE49-F238E27FC236}">
                <a16:creationId xmlns:a16="http://schemas.microsoft.com/office/drawing/2014/main" id="{C8B81E8F-BE23-6B7F-1E77-CF937BED00E1}"/>
              </a:ext>
            </a:extLst>
          </p:cNvPr>
          <p:cNvPicPr>
            <a:picLocks noChangeAspect="1"/>
          </p:cNvPicPr>
          <p:nvPr/>
        </p:nvPicPr>
        <p:blipFill>
          <a:blip r:embed="rId2"/>
          <a:srcRect l="2760" r="14645"/>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405F3393-693E-79E4-2FA6-7FAB70E73BCB}"/>
              </a:ext>
            </a:extLst>
          </p:cNvPr>
          <p:cNvSpPr>
            <a:spLocks noGrp="1"/>
          </p:cNvSpPr>
          <p:nvPr>
            <p:ph type="title"/>
          </p:nvPr>
        </p:nvSpPr>
        <p:spPr>
          <a:xfrm>
            <a:off x="677333" y="609600"/>
            <a:ext cx="3851123" cy="1320800"/>
          </a:xfrm>
        </p:spPr>
        <p:txBody>
          <a:bodyPr>
            <a:normAutofit/>
          </a:bodyPr>
          <a:lstStyle/>
          <a:p>
            <a:r>
              <a:rPr lang="en-US" err="1"/>
              <a:t>Maths</a:t>
            </a:r>
          </a:p>
        </p:txBody>
      </p:sp>
      <p:sp>
        <p:nvSpPr>
          <p:cNvPr id="3" name="Content Placeholder 2">
            <a:extLst>
              <a:ext uri="{FF2B5EF4-FFF2-40B4-BE49-F238E27FC236}">
                <a16:creationId xmlns:a16="http://schemas.microsoft.com/office/drawing/2014/main" id="{E34AD513-9931-D69B-748E-A31AEDB4C0A2}"/>
              </a:ext>
            </a:extLst>
          </p:cNvPr>
          <p:cNvSpPr>
            <a:spLocks noGrp="1"/>
          </p:cNvSpPr>
          <p:nvPr>
            <p:ph idx="1"/>
          </p:nvPr>
        </p:nvSpPr>
        <p:spPr>
          <a:xfrm>
            <a:off x="447296" y="1269192"/>
            <a:ext cx="4569989" cy="3808887"/>
          </a:xfrm>
        </p:spPr>
        <p:txBody>
          <a:bodyPr vert="horz" lIns="91440" tIns="45720" rIns="91440" bIns="45720" rtlCol="0" anchor="t">
            <a:noAutofit/>
          </a:bodyPr>
          <a:lstStyle/>
          <a:p>
            <a:pPr marL="0" indent="0">
              <a:lnSpc>
                <a:spcPct val="90000"/>
              </a:lnSpc>
              <a:buNone/>
            </a:pPr>
            <a:r>
              <a:rPr lang="en-US" sz="2400"/>
              <a:t>Remember that </a:t>
            </a:r>
            <a:r>
              <a:rPr lang="en-US" sz="2400" err="1"/>
              <a:t>maths</a:t>
            </a:r>
            <a:r>
              <a:rPr lang="en-US" sz="2400"/>
              <a:t> is all around us...</a:t>
            </a:r>
          </a:p>
          <a:p>
            <a:pPr marL="0" indent="0">
              <a:lnSpc>
                <a:spcPct val="90000"/>
              </a:lnSpc>
              <a:buNone/>
            </a:pPr>
            <a:r>
              <a:rPr lang="en-US" sz="2400"/>
              <a:t>Talk to your children positively about </a:t>
            </a:r>
            <a:r>
              <a:rPr lang="en-US" sz="2400" err="1"/>
              <a:t>maths</a:t>
            </a:r>
            <a:r>
              <a:rPr lang="en-US" sz="2400"/>
              <a:t> and look for patterns and numbers at home. </a:t>
            </a:r>
            <a:r>
              <a:rPr lang="en-US" sz="2400" err="1"/>
              <a:t>Maths</a:t>
            </a:r>
            <a:r>
              <a:rPr lang="en-US" sz="2400"/>
              <a:t> is a language we use to understand the world around us. </a:t>
            </a:r>
          </a:p>
          <a:p>
            <a:pPr marL="0" indent="0">
              <a:lnSpc>
                <a:spcPct val="90000"/>
              </a:lnSpc>
              <a:buNone/>
            </a:pPr>
            <a:r>
              <a:rPr lang="en-US" sz="2400"/>
              <a:t>Talk about the pizza you have cut into thirds or quarters, look at the door numbers you walk past and estimate how many pasta shells are on the plate. Even when packing a suitcase you are thinking mathematically!</a:t>
            </a:r>
          </a:p>
        </p:txBody>
      </p:sp>
      <p:sp>
        <p:nvSpPr>
          <p:cNvPr id="5" name="TextBox 4">
            <a:extLst>
              <a:ext uri="{FF2B5EF4-FFF2-40B4-BE49-F238E27FC236}">
                <a16:creationId xmlns:a16="http://schemas.microsoft.com/office/drawing/2014/main" id="{637E0E2C-CAD5-E4BE-AE3D-088F63321299}"/>
              </a:ext>
            </a:extLst>
          </p:cNvPr>
          <p:cNvSpPr txBox="1"/>
          <p:nvPr/>
        </p:nvSpPr>
        <p:spPr>
          <a:xfrm>
            <a:off x="152400" y="-575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MH</a:t>
            </a:r>
            <a:endParaRPr lang="en-US" dirty="0">
              <a:solidFill>
                <a:srgbClr val="FFFFFF"/>
              </a:solidFill>
            </a:endParaRPr>
          </a:p>
        </p:txBody>
      </p:sp>
    </p:spTree>
    <p:extLst>
      <p:ext uri="{BB962C8B-B14F-4D97-AF65-F5344CB8AC3E}">
        <p14:creationId xmlns:p14="http://schemas.microsoft.com/office/powerpoint/2010/main" val="41663200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F3393-693E-79E4-2FA6-7FAB70E73BCB}"/>
              </a:ext>
            </a:extLst>
          </p:cNvPr>
          <p:cNvSpPr>
            <a:spLocks noGrp="1"/>
          </p:cNvSpPr>
          <p:nvPr>
            <p:ph type="title"/>
          </p:nvPr>
        </p:nvSpPr>
        <p:spPr/>
        <p:txBody>
          <a:bodyPr/>
          <a:lstStyle/>
          <a:p>
            <a:r>
              <a:rPr lang="en-US" err="1"/>
              <a:t>Maths</a:t>
            </a:r>
            <a:r>
              <a:rPr lang="en-US"/>
              <a:t>- Fluency </a:t>
            </a:r>
          </a:p>
        </p:txBody>
      </p:sp>
      <p:sp>
        <p:nvSpPr>
          <p:cNvPr id="3" name="Content Placeholder 2">
            <a:extLst>
              <a:ext uri="{FF2B5EF4-FFF2-40B4-BE49-F238E27FC236}">
                <a16:creationId xmlns:a16="http://schemas.microsoft.com/office/drawing/2014/main" id="{E34AD513-9931-D69B-748E-A31AEDB4C0A2}"/>
              </a:ext>
            </a:extLst>
          </p:cNvPr>
          <p:cNvSpPr>
            <a:spLocks noGrp="1"/>
          </p:cNvSpPr>
          <p:nvPr>
            <p:ph idx="1"/>
          </p:nvPr>
        </p:nvSpPr>
        <p:spPr>
          <a:xfrm>
            <a:off x="677334" y="1269193"/>
            <a:ext cx="8596668" cy="4326471"/>
          </a:xfrm>
        </p:spPr>
        <p:txBody>
          <a:bodyPr vert="horz" lIns="91440" tIns="45720" rIns="91440" bIns="45720" rtlCol="0" anchor="t">
            <a:noAutofit/>
          </a:bodyPr>
          <a:lstStyle/>
          <a:p>
            <a:pPr marL="0" indent="0">
              <a:buNone/>
            </a:pPr>
            <a:r>
              <a:rPr lang="en-US" sz="2400"/>
              <a:t>Please help your children to learn relevant number facts at home. They should learn the number facts so that they can recall them automatically, along with their fact families. </a:t>
            </a:r>
          </a:p>
          <a:p>
            <a:pPr marL="0" indent="0">
              <a:buNone/>
            </a:pPr>
            <a:r>
              <a:rPr lang="en-US" sz="2400"/>
              <a:t>E.g. </a:t>
            </a:r>
          </a:p>
          <a:p>
            <a:pPr marL="0" indent="0">
              <a:buNone/>
            </a:pPr>
            <a:r>
              <a:rPr lang="en-US" sz="2400"/>
              <a:t>5 x 4 = 20</a:t>
            </a:r>
          </a:p>
          <a:p>
            <a:pPr marL="0" indent="0">
              <a:buNone/>
            </a:pPr>
            <a:r>
              <a:rPr lang="en-US" sz="2400"/>
              <a:t>4 x 5 = 20</a:t>
            </a:r>
          </a:p>
          <a:p>
            <a:pPr marL="0" indent="0">
              <a:buNone/>
            </a:pPr>
            <a:r>
              <a:rPr lang="en-US" sz="2400"/>
              <a:t>20 ÷ 5 = 4</a:t>
            </a:r>
          </a:p>
          <a:p>
            <a:pPr marL="0" indent="0">
              <a:buNone/>
            </a:pPr>
            <a:r>
              <a:rPr lang="en-US" sz="2400"/>
              <a:t>20 ÷ 4 = 5</a:t>
            </a:r>
          </a:p>
          <a:p>
            <a:pPr marL="0" indent="0">
              <a:buNone/>
            </a:pPr>
            <a:r>
              <a:rPr lang="en-US" sz="2400"/>
              <a:t>Each year group will have a different focus. </a:t>
            </a:r>
          </a:p>
          <a:p>
            <a:pPr marL="0" indent="0">
              <a:buNone/>
            </a:pPr>
            <a:r>
              <a:rPr lang="en-US" sz="2400"/>
              <a:t>As well as continuing to </a:t>
            </a:r>
            <a:r>
              <a:rPr lang="en-US" sz="2400" err="1"/>
              <a:t>practise</a:t>
            </a:r>
            <a:r>
              <a:rPr lang="en-US" sz="2400"/>
              <a:t> number facts within 20 (add/subtract) and the 2, 5 and 10 times tables, Year 3 focus on 3, 4 and 8 times tables. </a:t>
            </a:r>
            <a:endParaRPr lang="en-US"/>
          </a:p>
          <a:p>
            <a:pPr marL="0" indent="0">
              <a:buNone/>
            </a:pPr>
            <a:endParaRPr lang="en-US" sz="1400"/>
          </a:p>
          <a:p>
            <a:pPr marL="0" indent="0">
              <a:buNone/>
            </a:pPr>
            <a:r>
              <a:rPr lang="en-US" sz="1600"/>
              <a:t> </a:t>
            </a:r>
          </a:p>
        </p:txBody>
      </p:sp>
      <p:sp>
        <p:nvSpPr>
          <p:cNvPr id="4" name="TextBox 3">
            <a:extLst>
              <a:ext uri="{FF2B5EF4-FFF2-40B4-BE49-F238E27FC236}">
                <a16:creationId xmlns:a16="http://schemas.microsoft.com/office/drawing/2014/main" id="{EF95AAFA-AD3A-8FDA-C7F2-2F3F8F667A33}"/>
              </a:ext>
            </a:extLst>
          </p:cNvPr>
          <p:cNvSpPr txBox="1"/>
          <p:nvPr/>
        </p:nvSpPr>
        <p:spPr>
          <a:xfrm>
            <a:off x="138023" y="-575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MH</a:t>
            </a:r>
          </a:p>
        </p:txBody>
      </p:sp>
    </p:spTree>
    <p:extLst>
      <p:ext uri="{BB962C8B-B14F-4D97-AF65-F5344CB8AC3E}">
        <p14:creationId xmlns:p14="http://schemas.microsoft.com/office/powerpoint/2010/main" val="19045676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F3393-693E-79E4-2FA6-7FAB70E73BCB}"/>
              </a:ext>
            </a:extLst>
          </p:cNvPr>
          <p:cNvSpPr>
            <a:spLocks noGrp="1"/>
          </p:cNvSpPr>
          <p:nvPr>
            <p:ph type="title"/>
          </p:nvPr>
        </p:nvSpPr>
        <p:spPr/>
        <p:txBody>
          <a:bodyPr/>
          <a:lstStyle/>
          <a:p>
            <a:r>
              <a:rPr lang="en-US" err="1"/>
              <a:t>Maths</a:t>
            </a:r>
            <a:r>
              <a:rPr lang="en-US"/>
              <a:t>- Fluency</a:t>
            </a:r>
          </a:p>
        </p:txBody>
      </p:sp>
      <p:sp>
        <p:nvSpPr>
          <p:cNvPr id="3" name="Content Placeholder 2">
            <a:extLst>
              <a:ext uri="{FF2B5EF4-FFF2-40B4-BE49-F238E27FC236}">
                <a16:creationId xmlns:a16="http://schemas.microsoft.com/office/drawing/2014/main" id="{E34AD513-9931-D69B-748E-A31AEDB4C0A2}"/>
              </a:ext>
            </a:extLst>
          </p:cNvPr>
          <p:cNvSpPr>
            <a:spLocks noGrp="1"/>
          </p:cNvSpPr>
          <p:nvPr>
            <p:ph idx="1"/>
          </p:nvPr>
        </p:nvSpPr>
        <p:spPr>
          <a:xfrm>
            <a:off x="1022391" y="1527985"/>
            <a:ext cx="8596668" cy="4326471"/>
          </a:xfrm>
        </p:spPr>
        <p:txBody>
          <a:bodyPr vert="horz" lIns="91440" tIns="45720" rIns="91440" bIns="45720" rtlCol="0" anchor="t">
            <a:noAutofit/>
          </a:bodyPr>
          <a:lstStyle/>
          <a:p>
            <a:pPr marL="0" indent="0">
              <a:buNone/>
            </a:pPr>
            <a:r>
              <a:rPr lang="en-US" sz="2400" b="1" dirty="0"/>
              <a:t>Why is automatic recall of number facts so important for your child?</a:t>
            </a:r>
          </a:p>
          <a:p>
            <a:r>
              <a:rPr lang="en-US" sz="2000" dirty="0"/>
              <a:t>It builds strong foundations in </a:t>
            </a:r>
            <a:r>
              <a:rPr lang="en-US" sz="2000" dirty="0" err="1"/>
              <a:t>maths</a:t>
            </a:r>
            <a:r>
              <a:rPr lang="en-US" sz="2000" dirty="0"/>
              <a:t>, allowing them to solve more complex problems with greater ease.</a:t>
            </a:r>
          </a:p>
          <a:p>
            <a:r>
              <a:rPr lang="en-US" sz="2000" dirty="0"/>
              <a:t>It boosts confidence and reduces anxiety, increasing their engagement in </a:t>
            </a:r>
            <a:r>
              <a:rPr lang="en-US" sz="2000" dirty="0" err="1"/>
              <a:t>maths</a:t>
            </a:r>
            <a:r>
              <a:rPr lang="en-US" sz="2000" dirty="0"/>
              <a:t>.</a:t>
            </a:r>
          </a:p>
          <a:p>
            <a:r>
              <a:rPr lang="en-US" sz="2000" dirty="0"/>
              <a:t>Knowing number facts frees up mental energy for more advance problem solving, making learning more efficient. </a:t>
            </a:r>
          </a:p>
          <a:p>
            <a:r>
              <a:rPr lang="en-US" sz="2000" dirty="0"/>
              <a:t>Improves performance in </a:t>
            </a:r>
            <a:r>
              <a:rPr lang="en-US" sz="2000" dirty="0" err="1"/>
              <a:t>maths</a:t>
            </a:r>
            <a:r>
              <a:rPr lang="en-US" sz="2000" dirty="0"/>
              <a:t> assessments, leading to overall academic success and a positive attitude to learning.</a:t>
            </a:r>
          </a:p>
          <a:p>
            <a:endParaRPr lang="en-US"/>
          </a:p>
          <a:p>
            <a:pPr marL="0" indent="0">
              <a:buNone/>
            </a:pPr>
            <a:r>
              <a:rPr lang="en-US" dirty="0"/>
              <a:t>At Woodlands, children are able to log in to the following:</a:t>
            </a:r>
          </a:p>
          <a:p>
            <a:pPr marL="0" indent="0">
              <a:buNone/>
            </a:pPr>
            <a:r>
              <a:rPr lang="en-US" sz="1600" dirty="0"/>
              <a:t>(Login details will be put into homework books)</a:t>
            </a:r>
          </a:p>
        </p:txBody>
      </p:sp>
      <p:pic>
        <p:nvPicPr>
          <p:cNvPr id="4" name="Picture 3">
            <a:extLst>
              <a:ext uri="{FF2B5EF4-FFF2-40B4-BE49-F238E27FC236}">
                <a16:creationId xmlns:a16="http://schemas.microsoft.com/office/drawing/2014/main" id="{EDBA8E98-077D-FF67-8815-712C84751410}"/>
              </a:ext>
            </a:extLst>
          </p:cNvPr>
          <p:cNvPicPr>
            <a:picLocks noChangeAspect="1"/>
          </p:cNvPicPr>
          <p:nvPr/>
        </p:nvPicPr>
        <p:blipFill>
          <a:blip r:embed="rId2"/>
          <a:stretch>
            <a:fillRect/>
          </a:stretch>
        </p:blipFill>
        <p:spPr>
          <a:xfrm>
            <a:off x="7259219" y="5475976"/>
            <a:ext cx="4042734" cy="1139406"/>
          </a:xfrm>
          <a:prstGeom prst="rect">
            <a:avLst/>
          </a:prstGeom>
        </p:spPr>
      </p:pic>
      <p:sp>
        <p:nvSpPr>
          <p:cNvPr id="5" name="TextBox 4">
            <a:extLst>
              <a:ext uri="{FF2B5EF4-FFF2-40B4-BE49-F238E27FC236}">
                <a16:creationId xmlns:a16="http://schemas.microsoft.com/office/drawing/2014/main" id="{130C0D04-976E-D088-1DA8-5FFD6AC0D5D6}"/>
              </a:ext>
            </a:extLst>
          </p:cNvPr>
          <p:cNvSpPr txBox="1"/>
          <p:nvPr/>
        </p:nvSpPr>
        <p:spPr>
          <a:xfrm>
            <a:off x="123645" y="12364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MH</a:t>
            </a:r>
          </a:p>
        </p:txBody>
      </p:sp>
    </p:spTree>
    <p:extLst>
      <p:ext uri="{BB962C8B-B14F-4D97-AF65-F5344CB8AC3E}">
        <p14:creationId xmlns:p14="http://schemas.microsoft.com/office/powerpoint/2010/main" val="783587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F3393-693E-79E4-2FA6-7FAB70E73BCB}"/>
              </a:ext>
            </a:extLst>
          </p:cNvPr>
          <p:cNvSpPr>
            <a:spLocks noGrp="1"/>
          </p:cNvSpPr>
          <p:nvPr>
            <p:ph type="title"/>
          </p:nvPr>
        </p:nvSpPr>
        <p:spPr/>
        <p:txBody>
          <a:bodyPr/>
          <a:lstStyle/>
          <a:p>
            <a:r>
              <a:rPr lang="en-US" err="1"/>
              <a:t>Maths</a:t>
            </a:r>
            <a:r>
              <a:rPr lang="en-US"/>
              <a:t>- Fluency</a:t>
            </a:r>
          </a:p>
        </p:txBody>
      </p:sp>
      <p:sp>
        <p:nvSpPr>
          <p:cNvPr id="3" name="Content Placeholder 2">
            <a:extLst>
              <a:ext uri="{FF2B5EF4-FFF2-40B4-BE49-F238E27FC236}">
                <a16:creationId xmlns:a16="http://schemas.microsoft.com/office/drawing/2014/main" id="{E34AD513-9931-D69B-748E-A31AEDB4C0A2}"/>
              </a:ext>
            </a:extLst>
          </p:cNvPr>
          <p:cNvSpPr>
            <a:spLocks noGrp="1"/>
          </p:cNvSpPr>
          <p:nvPr>
            <p:ph idx="1"/>
          </p:nvPr>
        </p:nvSpPr>
        <p:spPr>
          <a:xfrm>
            <a:off x="878617" y="1269193"/>
            <a:ext cx="8596668" cy="4326471"/>
          </a:xfrm>
        </p:spPr>
        <p:txBody>
          <a:bodyPr vert="horz" lIns="91440" tIns="45720" rIns="91440" bIns="45720" rtlCol="0" anchor="t">
            <a:noAutofit/>
          </a:bodyPr>
          <a:lstStyle/>
          <a:p>
            <a:pPr marL="0" indent="0">
              <a:buNone/>
            </a:pPr>
            <a:r>
              <a:rPr lang="en-US" sz="2400" b="1"/>
              <a:t>Helping pupils to become automatic with their recall is not usually a quick process and takes a lot of time and effort from both home and school, just like learning to read. </a:t>
            </a:r>
          </a:p>
          <a:p>
            <a:pPr marL="0" indent="0">
              <a:buNone/>
            </a:pPr>
            <a:endParaRPr lang="en-US" sz="2400" b="1"/>
          </a:p>
          <a:p>
            <a:pPr marL="0" indent="0">
              <a:buNone/>
            </a:pPr>
            <a:r>
              <a:rPr lang="en-US" sz="2400" b="1"/>
              <a:t>At woodlands we are looking for volunteers to help </a:t>
            </a:r>
            <a:r>
              <a:rPr lang="en-US" sz="2400" b="1" err="1"/>
              <a:t>practise</a:t>
            </a:r>
            <a:r>
              <a:rPr lang="en-US" sz="2400" b="1"/>
              <a:t> </a:t>
            </a:r>
            <a:r>
              <a:rPr lang="en-US" sz="2400" b="1" err="1"/>
              <a:t>timestables</a:t>
            </a:r>
            <a:r>
              <a:rPr lang="en-US" sz="2400" b="1"/>
              <a:t> on a regular basis. Please let </a:t>
            </a:r>
            <a:r>
              <a:rPr lang="en-US" sz="2400" b="1" err="1"/>
              <a:t>Mrs</a:t>
            </a:r>
            <a:r>
              <a:rPr lang="en-US" sz="2400" b="1"/>
              <a:t> Cameron know if you would be able to offer any regular time to help support pupils with this </a:t>
            </a:r>
            <a:r>
              <a:rPr lang="en-US" sz="2400" b="1" err="1"/>
              <a:t>endeavour</a:t>
            </a:r>
            <a:r>
              <a:rPr lang="en-US" sz="2400" b="1"/>
              <a:t>. </a:t>
            </a:r>
          </a:p>
          <a:p>
            <a:pPr marL="0" indent="0">
              <a:buNone/>
            </a:pPr>
            <a:endParaRPr lang="en-US" sz="2400" b="1"/>
          </a:p>
          <a:p>
            <a:pPr marL="0" indent="0">
              <a:buNone/>
            </a:pPr>
            <a:r>
              <a:rPr lang="en-US" sz="2400" b="1">
                <a:hlinkClick r:id="rId2"/>
              </a:rPr>
              <a:t>Lcameron@woodlands.kent.sch.uk</a:t>
            </a:r>
            <a:endParaRPr lang="en-US" sz="2400" b="1"/>
          </a:p>
          <a:p>
            <a:pPr marL="0" indent="0">
              <a:buNone/>
            </a:pPr>
            <a:r>
              <a:rPr lang="en-US" sz="1600" b="1"/>
              <a:t>If you can offer regular support then we can help </a:t>
            </a:r>
            <a:r>
              <a:rPr lang="en-US" sz="1600" b="1" err="1"/>
              <a:t>organise</a:t>
            </a:r>
            <a:r>
              <a:rPr lang="en-US" sz="1600" b="1"/>
              <a:t> a DBS check.</a:t>
            </a:r>
            <a:endParaRPr lang="en-US" sz="2400" b="1"/>
          </a:p>
          <a:p>
            <a:pPr marL="0" indent="0">
              <a:buNone/>
            </a:pPr>
            <a:endParaRPr lang="en-US" sz="2400" b="1"/>
          </a:p>
          <a:p>
            <a:pPr marL="0" indent="0">
              <a:buNone/>
            </a:pPr>
            <a:endParaRPr lang="en-US" sz="1600"/>
          </a:p>
        </p:txBody>
      </p:sp>
      <p:sp>
        <p:nvSpPr>
          <p:cNvPr id="4" name="TextBox 3">
            <a:extLst>
              <a:ext uri="{FF2B5EF4-FFF2-40B4-BE49-F238E27FC236}">
                <a16:creationId xmlns:a16="http://schemas.microsoft.com/office/drawing/2014/main" id="{50BF2BA5-1AAD-2789-A92F-4C596070BAEB}"/>
              </a:ext>
            </a:extLst>
          </p:cNvPr>
          <p:cNvSpPr txBox="1"/>
          <p:nvPr/>
        </p:nvSpPr>
        <p:spPr>
          <a:xfrm>
            <a:off x="11453003" y="25304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MH</a:t>
            </a:r>
          </a:p>
        </p:txBody>
      </p:sp>
    </p:spTree>
    <p:extLst>
      <p:ext uri="{BB962C8B-B14F-4D97-AF65-F5344CB8AC3E}">
        <p14:creationId xmlns:p14="http://schemas.microsoft.com/office/powerpoint/2010/main" val="25852643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563204" y="-2766388"/>
            <a:ext cx="15928075" cy="10605443"/>
          </a:xfrm>
          <a:prstGeom prst="rect">
            <a:avLst/>
          </a:prstGeom>
        </p:spPr>
      </p:pic>
      <p:sp>
        <p:nvSpPr>
          <p:cNvPr id="3" name="Content Placeholder 2"/>
          <p:cNvSpPr>
            <a:spLocks noGrp="1"/>
          </p:cNvSpPr>
          <p:nvPr>
            <p:ph idx="1"/>
          </p:nvPr>
        </p:nvSpPr>
        <p:spPr>
          <a:xfrm rot="20526892">
            <a:off x="3293566" y="2207891"/>
            <a:ext cx="7316370" cy="4507559"/>
          </a:xfrm>
        </p:spPr>
        <p:txBody>
          <a:bodyPr vert="horz" lIns="91440" tIns="45720" rIns="91440" bIns="45720" rtlCol="0" anchor="t">
            <a:normAutofit/>
          </a:bodyPr>
          <a:lstStyle/>
          <a:p>
            <a:pPr>
              <a:lnSpc>
                <a:spcPct val="120000"/>
              </a:lnSpc>
            </a:pPr>
            <a:r>
              <a:rPr lang="en-GB" sz="2800" dirty="0">
                <a:solidFill>
                  <a:schemeClr val="bg1"/>
                </a:solidFill>
              </a:rPr>
              <a:t>Reading our read aloud books daily.</a:t>
            </a:r>
          </a:p>
          <a:p>
            <a:pPr>
              <a:lnSpc>
                <a:spcPct val="120000"/>
              </a:lnSpc>
            </a:pPr>
            <a:r>
              <a:rPr lang="en-GB" sz="2800" dirty="0">
                <a:solidFill>
                  <a:schemeClr val="bg1"/>
                </a:solidFill>
              </a:rPr>
              <a:t>Maths – every week linked to current learning set Friday due Wednesday (MPJ)</a:t>
            </a:r>
          </a:p>
          <a:p>
            <a:pPr>
              <a:lnSpc>
                <a:spcPct val="120000"/>
              </a:lnSpc>
            </a:pPr>
            <a:r>
              <a:rPr lang="en-GB" sz="2800" dirty="0">
                <a:solidFill>
                  <a:schemeClr val="bg1"/>
                </a:solidFill>
              </a:rPr>
              <a:t>Spelling – every week linked to current </a:t>
            </a:r>
            <a:br>
              <a:rPr lang="en-GB" sz="2800" dirty="0"/>
            </a:br>
            <a:r>
              <a:rPr lang="en-GB" sz="2800" dirty="0">
                <a:solidFill>
                  <a:schemeClr val="bg1"/>
                </a:solidFill>
              </a:rPr>
              <a:t>           learning.</a:t>
            </a:r>
          </a:p>
          <a:p>
            <a:pPr>
              <a:lnSpc>
                <a:spcPct val="120000"/>
              </a:lnSpc>
            </a:pPr>
            <a:r>
              <a:rPr lang="en-GB" sz="2800" dirty="0">
                <a:solidFill>
                  <a:schemeClr val="bg1"/>
                </a:solidFill>
              </a:rPr>
              <a:t>           Times Tables </a:t>
            </a:r>
            <a:br>
              <a:rPr lang="en-GB" sz="2800" dirty="0"/>
            </a:br>
            <a:r>
              <a:rPr lang="en-GB" sz="2800" dirty="0">
                <a:solidFill>
                  <a:schemeClr val="bg1"/>
                </a:solidFill>
              </a:rPr>
              <a:t>          </a:t>
            </a:r>
            <a:r>
              <a:rPr lang="en-GB" sz="2800" dirty="0"/>
              <a:t> </a:t>
            </a:r>
            <a:r>
              <a:rPr lang="en-GB" sz="2800" dirty="0" err="1">
                <a:solidFill>
                  <a:schemeClr val="bg1"/>
                </a:solidFill>
              </a:rPr>
              <a:t>TTRock</a:t>
            </a:r>
            <a:r>
              <a:rPr lang="en-GB" sz="2800" dirty="0">
                <a:solidFill>
                  <a:schemeClr val="bg1"/>
                </a:solidFill>
              </a:rPr>
              <a:t> Stars – Sound check.</a:t>
            </a:r>
          </a:p>
        </p:txBody>
      </p:sp>
      <p:sp>
        <p:nvSpPr>
          <p:cNvPr id="6" name="Freeform 5"/>
          <p:cNvSpPr/>
          <p:nvPr/>
        </p:nvSpPr>
        <p:spPr>
          <a:xfrm>
            <a:off x="4367284" y="5404513"/>
            <a:ext cx="990473" cy="1869744"/>
          </a:xfrm>
          <a:custGeom>
            <a:avLst/>
            <a:gdLst>
              <a:gd name="connsiteX0" fmla="*/ 955343 w 990473"/>
              <a:gd name="connsiteY0" fmla="*/ 1815153 h 1869744"/>
              <a:gd name="connsiteX1" fmla="*/ 955343 w 990473"/>
              <a:gd name="connsiteY1" fmla="*/ 1815153 h 1869744"/>
              <a:gd name="connsiteX2" fmla="*/ 968991 w 990473"/>
              <a:gd name="connsiteY2" fmla="*/ 1269242 h 1869744"/>
              <a:gd name="connsiteX3" fmla="*/ 955343 w 990473"/>
              <a:gd name="connsiteY3" fmla="*/ 1009935 h 1869744"/>
              <a:gd name="connsiteX4" fmla="*/ 941695 w 990473"/>
              <a:gd name="connsiteY4" fmla="*/ 968991 h 1869744"/>
              <a:gd name="connsiteX5" fmla="*/ 928047 w 990473"/>
              <a:gd name="connsiteY5" fmla="*/ 914400 h 1869744"/>
              <a:gd name="connsiteX6" fmla="*/ 900752 w 990473"/>
              <a:gd name="connsiteY6" fmla="*/ 832514 h 1869744"/>
              <a:gd name="connsiteX7" fmla="*/ 764274 w 990473"/>
              <a:gd name="connsiteY7" fmla="*/ 627797 h 1869744"/>
              <a:gd name="connsiteX8" fmla="*/ 682388 w 990473"/>
              <a:gd name="connsiteY8" fmla="*/ 477672 h 1869744"/>
              <a:gd name="connsiteX9" fmla="*/ 668740 w 990473"/>
              <a:gd name="connsiteY9" fmla="*/ 436729 h 1869744"/>
              <a:gd name="connsiteX10" fmla="*/ 641444 w 990473"/>
              <a:gd name="connsiteY10" fmla="*/ 341194 h 1869744"/>
              <a:gd name="connsiteX11" fmla="*/ 614149 w 990473"/>
              <a:gd name="connsiteY11" fmla="*/ 300251 h 1869744"/>
              <a:gd name="connsiteX12" fmla="*/ 600501 w 990473"/>
              <a:gd name="connsiteY12" fmla="*/ 259308 h 1869744"/>
              <a:gd name="connsiteX13" fmla="*/ 573206 w 990473"/>
              <a:gd name="connsiteY13" fmla="*/ 218365 h 1869744"/>
              <a:gd name="connsiteX14" fmla="*/ 559558 w 990473"/>
              <a:gd name="connsiteY14" fmla="*/ 177421 h 1869744"/>
              <a:gd name="connsiteX15" fmla="*/ 532262 w 990473"/>
              <a:gd name="connsiteY15" fmla="*/ 81887 h 1869744"/>
              <a:gd name="connsiteX16" fmla="*/ 464023 w 990473"/>
              <a:gd name="connsiteY16" fmla="*/ 0 h 1869744"/>
              <a:gd name="connsiteX17" fmla="*/ 409432 w 990473"/>
              <a:gd name="connsiteY17" fmla="*/ 122830 h 1869744"/>
              <a:gd name="connsiteX18" fmla="*/ 354841 w 990473"/>
              <a:gd name="connsiteY18" fmla="*/ 245660 h 1869744"/>
              <a:gd name="connsiteX19" fmla="*/ 327546 w 990473"/>
              <a:gd name="connsiteY19" fmla="*/ 709684 h 1869744"/>
              <a:gd name="connsiteX20" fmla="*/ 300250 w 990473"/>
              <a:gd name="connsiteY20" fmla="*/ 832514 h 1869744"/>
              <a:gd name="connsiteX21" fmla="*/ 245659 w 990473"/>
              <a:gd name="connsiteY21" fmla="*/ 928048 h 1869744"/>
              <a:gd name="connsiteX22" fmla="*/ 204716 w 990473"/>
              <a:gd name="connsiteY22" fmla="*/ 1009935 h 1869744"/>
              <a:gd name="connsiteX23" fmla="*/ 150125 w 990473"/>
              <a:gd name="connsiteY23" fmla="*/ 1105469 h 1869744"/>
              <a:gd name="connsiteX24" fmla="*/ 68238 w 990473"/>
              <a:gd name="connsiteY24" fmla="*/ 1173708 h 1869744"/>
              <a:gd name="connsiteX25" fmla="*/ 0 w 990473"/>
              <a:gd name="connsiteY25" fmla="*/ 1255594 h 1869744"/>
              <a:gd name="connsiteX26" fmla="*/ 13647 w 990473"/>
              <a:gd name="connsiteY26" fmla="*/ 1528550 h 1869744"/>
              <a:gd name="connsiteX27" fmla="*/ 27295 w 990473"/>
              <a:gd name="connsiteY27" fmla="*/ 1610436 h 1869744"/>
              <a:gd name="connsiteX28" fmla="*/ 54591 w 990473"/>
              <a:gd name="connsiteY28" fmla="*/ 1665027 h 1869744"/>
              <a:gd name="connsiteX29" fmla="*/ 122829 w 990473"/>
              <a:gd name="connsiteY29" fmla="*/ 1787857 h 1869744"/>
              <a:gd name="connsiteX30" fmla="*/ 150125 w 990473"/>
              <a:gd name="connsiteY30" fmla="*/ 1828800 h 1869744"/>
              <a:gd name="connsiteX31" fmla="*/ 177420 w 990473"/>
              <a:gd name="connsiteY31" fmla="*/ 1869744 h 1869744"/>
              <a:gd name="connsiteX32" fmla="*/ 204716 w 990473"/>
              <a:gd name="connsiteY32" fmla="*/ 1869744 h 1869744"/>
              <a:gd name="connsiteX33" fmla="*/ 955343 w 990473"/>
              <a:gd name="connsiteY33" fmla="*/ 1760562 h 1869744"/>
              <a:gd name="connsiteX34" fmla="*/ 955343 w 990473"/>
              <a:gd name="connsiteY34" fmla="*/ 1815153 h 1869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990473" h="1869744">
                <a:moveTo>
                  <a:pt x="955343" y="1815153"/>
                </a:moveTo>
                <a:lnTo>
                  <a:pt x="955343" y="1815153"/>
                </a:lnTo>
                <a:cubicBezTo>
                  <a:pt x="1012339" y="1558664"/>
                  <a:pt x="987041" y="1720512"/>
                  <a:pt x="968991" y="1269242"/>
                </a:cubicBezTo>
                <a:cubicBezTo>
                  <a:pt x="965532" y="1182756"/>
                  <a:pt x="963179" y="1096135"/>
                  <a:pt x="955343" y="1009935"/>
                </a:cubicBezTo>
                <a:cubicBezTo>
                  <a:pt x="954041" y="995608"/>
                  <a:pt x="945647" y="982824"/>
                  <a:pt x="941695" y="968991"/>
                </a:cubicBezTo>
                <a:cubicBezTo>
                  <a:pt x="936542" y="950956"/>
                  <a:pt x="933437" y="932366"/>
                  <a:pt x="928047" y="914400"/>
                </a:cubicBezTo>
                <a:cubicBezTo>
                  <a:pt x="919780" y="886842"/>
                  <a:pt x="916712" y="856454"/>
                  <a:pt x="900752" y="832514"/>
                </a:cubicBezTo>
                <a:lnTo>
                  <a:pt x="764274" y="627797"/>
                </a:lnTo>
                <a:cubicBezTo>
                  <a:pt x="731051" y="577962"/>
                  <a:pt x="703030" y="539597"/>
                  <a:pt x="682388" y="477672"/>
                </a:cubicBezTo>
                <a:cubicBezTo>
                  <a:pt x="677839" y="464024"/>
                  <a:pt x="672692" y="450561"/>
                  <a:pt x="668740" y="436729"/>
                </a:cubicBezTo>
                <a:cubicBezTo>
                  <a:pt x="662909" y="416322"/>
                  <a:pt x="652352" y="363009"/>
                  <a:pt x="641444" y="341194"/>
                </a:cubicBezTo>
                <a:cubicBezTo>
                  <a:pt x="634109" y="326523"/>
                  <a:pt x="621484" y="314922"/>
                  <a:pt x="614149" y="300251"/>
                </a:cubicBezTo>
                <a:cubicBezTo>
                  <a:pt x="607715" y="287384"/>
                  <a:pt x="606935" y="272175"/>
                  <a:pt x="600501" y="259308"/>
                </a:cubicBezTo>
                <a:cubicBezTo>
                  <a:pt x="593166" y="244637"/>
                  <a:pt x="580541" y="233036"/>
                  <a:pt x="573206" y="218365"/>
                </a:cubicBezTo>
                <a:cubicBezTo>
                  <a:pt x="566772" y="205498"/>
                  <a:pt x="563510" y="191254"/>
                  <a:pt x="559558" y="177421"/>
                </a:cubicBezTo>
                <a:cubicBezTo>
                  <a:pt x="553727" y="157013"/>
                  <a:pt x="543170" y="103703"/>
                  <a:pt x="532262" y="81887"/>
                </a:cubicBezTo>
                <a:cubicBezTo>
                  <a:pt x="513261" y="43884"/>
                  <a:pt x="494207" y="30184"/>
                  <a:pt x="464023" y="0"/>
                </a:cubicBezTo>
                <a:cubicBezTo>
                  <a:pt x="431541" y="97448"/>
                  <a:pt x="452688" y="57947"/>
                  <a:pt x="409432" y="122830"/>
                </a:cubicBezTo>
                <a:cubicBezTo>
                  <a:pt x="376950" y="220278"/>
                  <a:pt x="398097" y="180777"/>
                  <a:pt x="354841" y="245660"/>
                </a:cubicBezTo>
                <a:cubicBezTo>
                  <a:pt x="295416" y="423944"/>
                  <a:pt x="353038" y="238081"/>
                  <a:pt x="327546" y="709684"/>
                </a:cubicBezTo>
                <a:cubicBezTo>
                  <a:pt x="326275" y="733194"/>
                  <a:pt x="314985" y="803044"/>
                  <a:pt x="300250" y="832514"/>
                </a:cubicBezTo>
                <a:cubicBezTo>
                  <a:pt x="231726" y="969561"/>
                  <a:pt x="317431" y="760579"/>
                  <a:pt x="245659" y="928048"/>
                </a:cubicBezTo>
                <a:cubicBezTo>
                  <a:pt x="192040" y="1053160"/>
                  <a:pt x="279654" y="878794"/>
                  <a:pt x="204716" y="1009935"/>
                </a:cubicBezTo>
                <a:cubicBezTo>
                  <a:pt x="190445" y="1034909"/>
                  <a:pt x="172290" y="1083303"/>
                  <a:pt x="150125" y="1105469"/>
                </a:cubicBezTo>
                <a:cubicBezTo>
                  <a:pt x="42768" y="1212828"/>
                  <a:pt x="180033" y="1039555"/>
                  <a:pt x="68238" y="1173708"/>
                </a:cubicBezTo>
                <a:cubicBezTo>
                  <a:pt x="-26774" y="1287721"/>
                  <a:pt x="119626" y="1135968"/>
                  <a:pt x="0" y="1255594"/>
                </a:cubicBezTo>
                <a:cubicBezTo>
                  <a:pt x="4549" y="1346579"/>
                  <a:pt x="6660" y="1437719"/>
                  <a:pt x="13647" y="1528550"/>
                </a:cubicBezTo>
                <a:cubicBezTo>
                  <a:pt x="15769" y="1556140"/>
                  <a:pt x="19343" y="1583931"/>
                  <a:pt x="27295" y="1610436"/>
                </a:cubicBezTo>
                <a:cubicBezTo>
                  <a:pt x="33141" y="1629923"/>
                  <a:pt x="46577" y="1646327"/>
                  <a:pt x="54591" y="1665027"/>
                </a:cubicBezTo>
                <a:cubicBezTo>
                  <a:pt x="97831" y="1765922"/>
                  <a:pt x="16430" y="1628261"/>
                  <a:pt x="122829" y="1787857"/>
                </a:cubicBezTo>
                <a:lnTo>
                  <a:pt x="150125" y="1828800"/>
                </a:lnTo>
                <a:cubicBezTo>
                  <a:pt x="159224" y="1842448"/>
                  <a:pt x="161017" y="1869744"/>
                  <a:pt x="177420" y="1869744"/>
                </a:cubicBezTo>
                <a:lnTo>
                  <a:pt x="204716" y="1869744"/>
                </a:lnTo>
                <a:lnTo>
                  <a:pt x="955343" y="1760562"/>
                </a:lnTo>
                <a:lnTo>
                  <a:pt x="955343" y="1815153"/>
                </a:ln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BB6957C3-2A1D-286E-7F6D-A95E6E2E7D89}"/>
              </a:ext>
            </a:extLst>
          </p:cNvPr>
          <p:cNvSpPr txBox="1"/>
          <p:nvPr/>
        </p:nvSpPr>
        <p:spPr>
          <a:xfrm>
            <a:off x="11363739" y="132521"/>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BS</a:t>
            </a:r>
          </a:p>
        </p:txBody>
      </p:sp>
    </p:spTree>
    <p:extLst>
      <p:ext uri="{BB962C8B-B14F-4D97-AF65-F5344CB8AC3E}">
        <p14:creationId xmlns:p14="http://schemas.microsoft.com/office/powerpoint/2010/main" val="14516028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tx1"/>
                </a:solidFill>
              </a:rPr>
              <a:t>Curriculum</a:t>
            </a:r>
          </a:p>
        </p:txBody>
      </p:sp>
      <p:sp>
        <p:nvSpPr>
          <p:cNvPr id="3" name="Content Placeholder 2"/>
          <p:cNvSpPr>
            <a:spLocks noGrp="1"/>
          </p:cNvSpPr>
          <p:nvPr>
            <p:ph idx="1"/>
          </p:nvPr>
        </p:nvSpPr>
        <p:spPr>
          <a:xfrm>
            <a:off x="677334" y="1768703"/>
            <a:ext cx="9698764" cy="4684348"/>
          </a:xfrm>
        </p:spPr>
        <p:txBody>
          <a:bodyPr vert="horz" lIns="91440" tIns="45720" rIns="91440" bIns="45720" rtlCol="0" anchor="t">
            <a:normAutofit/>
          </a:bodyPr>
          <a:lstStyle/>
          <a:p>
            <a:r>
              <a:rPr lang="en-GB" sz="2800" b="1"/>
              <a:t>History</a:t>
            </a:r>
            <a:r>
              <a:rPr lang="en-GB" sz="2800"/>
              <a:t>: Stone Age- Iron Age, Romans and Anglo-Saxons.</a:t>
            </a:r>
          </a:p>
          <a:p>
            <a:r>
              <a:rPr lang="en-GB" sz="2800" b="1"/>
              <a:t>Geography</a:t>
            </a:r>
            <a:r>
              <a:rPr lang="en-GB" sz="2800"/>
              <a:t>: Europe, rivers, deserts.</a:t>
            </a:r>
          </a:p>
          <a:p>
            <a:r>
              <a:rPr lang="en-GB" sz="2800" b="1"/>
              <a:t>Science</a:t>
            </a:r>
            <a:r>
              <a:rPr lang="en-GB" sz="2800"/>
              <a:t>: Rocks &amp; soils, forces, animals including humans, plants and light &amp; shadow.</a:t>
            </a:r>
          </a:p>
          <a:p>
            <a:r>
              <a:rPr lang="en-GB" sz="2800" b="1"/>
              <a:t>Art</a:t>
            </a:r>
            <a:r>
              <a:rPr lang="en-GB" sz="2800"/>
              <a:t>: cave paintings, portraits and river projects.</a:t>
            </a:r>
          </a:p>
          <a:p>
            <a:r>
              <a:rPr lang="en-GB" sz="2800" b="1"/>
              <a:t>DT</a:t>
            </a:r>
            <a:r>
              <a:rPr lang="en-GB" sz="2800"/>
              <a:t>: structures (castles), cooking (eating seasonally</a:t>
            </a:r>
            <a:r>
              <a:rPr lang="en-GB" sz="2800">
                <a:solidFill>
                  <a:srgbClr val="FFFFFF"/>
                </a:solidFill>
                <a:latin typeface="Trebuchet MS"/>
                <a:cs typeface="Calibri"/>
              </a:rPr>
              <a:t>) and digital world (electronic charm)</a:t>
            </a:r>
          </a:p>
          <a:p>
            <a:endParaRPr lang="en-GB" sz="2800"/>
          </a:p>
          <a:p>
            <a:endParaRPr lang="en-GB" sz="2800"/>
          </a:p>
        </p:txBody>
      </p:sp>
      <p:sp>
        <p:nvSpPr>
          <p:cNvPr id="4" name="TextBox 3">
            <a:extLst>
              <a:ext uri="{FF2B5EF4-FFF2-40B4-BE49-F238E27FC236}">
                <a16:creationId xmlns:a16="http://schemas.microsoft.com/office/drawing/2014/main" id="{CC82EDFF-7F5B-8D87-2B3A-30D753D57595}"/>
              </a:ext>
            </a:extLst>
          </p:cNvPr>
          <p:cNvSpPr txBox="1"/>
          <p:nvPr/>
        </p:nvSpPr>
        <p:spPr>
          <a:xfrm>
            <a:off x="11115260" y="14908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RD</a:t>
            </a:r>
          </a:p>
        </p:txBody>
      </p:sp>
    </p:spTree>
    <p:extLst>
      <p:ext uri="{BB962C8B-B14F-4D97-AF65-F5344CB8AC3E}">
        <p14:creationId xmlns:p14="http://schemas.microsoft.com/office/powerpoint/2010/main" val="19711092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tx1"/>
                </a:solidFill>
              </a:rPr>
              <a:t>P.E</a:t>
            </a:r>
          </a:p>
        </p:txBody>
      </p:sp>
      <p:sp>
        <p:nvSpPr>
          <p:cNvPr id="3" name="Content Placeholder 2"/>
          <p:cNvSpPr>
            <a:spLocks noGrp="1"/>
          </p:cNvSpPr>
          <p:nvPr>
            <p:ph idx="1"/>
          </p:nvPr>
        </p:nvSpPr>
        <p:spPr>
          <a:xfrm>
            <a:off x="677334" y="1332412"/>
            <a:ext cx="9084852" cy="4939600"/>
          </a:xfrm>
        </p:spPr>
        <p:txBody>
          <a:bodyPr vert="horz" lIns="91440" tIns="45720" rIns="91440" bIns="45720" rtlCol="0" anchor="t">
            <a:normAutofit fontScale="92500"/>
          </a:bodyPr>
          <a:lstStyle/>
          <a:p>
            <a:r>
              <a:rPr lang="en-GB" sz="2800" dirty="0"/>
              <a:t>1st PE session is on Tuesday for everyone. </a:t>
            </a:r>
          </a:p>
          <a:p>
            <a:r>
              <a:rPr lang="en-GB" sz="2800" dirty="0"/>
              <a:t>2nd PE session is on a Thursday for everyone.</a:t>
            </a:r>
          </a:p>
          <a:p>
            <a:r>
              <a:rPr lang="en-GB" sz="2800" dirty="0"/>
              <a:t>It is an important curriculum subject </a:t>
            </a:r>
          </a:p>
          <a:p>
            <a:r>
              <a:rPr lang="en-GB" sz="2800" dirty="0"/>
              <a:t>In winter, please provide track-suit and a hat – unless </a:t>
            </a:r>
            <a:br>
              <a:rPr lang="en-GB" sz="2800" dirty="0"/>
            </a:br>
            <a:r>
              <a:rPr lang="en-GB" sz="2800" dirty="0"/>
              <a:t>the rain is torrential or the playground too icy we WILL be outside! </a:t>
            </a:r>
          </a:p>
          <a:p>
            <a:r>
              <a:rPr lang="en-GB" sz="2800" dirty="0"/>
              <a:t>House colour t-shirt, dark shorts, plain black trainers.</a:t>
            </a:r>
          </a:p>
          <a:p>
            <a:r>
              <a:rPr lang="en-GB" sz="2800" dirty="0"/>
              <a:t>Earrings – not allowed. Take out before they come to school please. Plan ahead and pierce in the summer holiday.</a:t>
            </a:r>
          </a:p>
          <a:p>
            <a:endParaRPr lang="en-GB" dirty="0"/>
          </a:p>
        </p:txBody>
      </p:sp>
      <p:sp>
        <p:nvSpPr>
          <p:cNvPr id="4" name="TextBox 3">
            <a:extLst>
              <a:ext uri="{FF2B5EF4-FFF2-40B4-BE49-F238E27FC236}">
                <a16:creationId xmlns:a16="http://schemas.microsoft.com/office/drawing/2014/main" id="{714E33A5-A106-2DBB-B57B-C4AE7E80CFEE}"/>
              </a:ext>
            </a:extLst>
          </p:cNvPr>
          <p:cNvSpPr txBox="1"/>
          <p:nvPr/>
        </p:nvSpPr>
        <p:spPr>
          <a:xfrm>
            <a:off x="11330608" y="33130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BS</a:t>
            </a:r>
          </a:p>
        </p:txBody>
      </p:sp>
    </p:spTree>
    <p:extLst>
      <p:ext uri="{BB962C8B-B14F-4D97-AF65-F5344CB8AC3E}">
        <p14:creationId xmlns:p14="http://schemas.microsoft.com/office/powerpoint/2010/main" val="3070100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tx1"/>
                </a:solidFill>
              </a:rPr>
              <a:t>P.E - swimming  </a:t>
            </a:r>
          </a:p>
        </p:txBody>
      </p:sp>
      <p:sp>
        <p:nvSpPr>
          <p:cNvPr id="3" name="Content Placeholder 2"/>
          <p:cNvSpPr>
            <a:spLocks noGrp="1"/>
          </p:cNvSpPr>
          <p:nvPr>
            <p:ph idx="1"/>
          </p:nvPr>
        </p:nvSpPr>
        <p:spPr>
          <a:xfrm>
            <a:off x="677334" y="1541418"/>
            <a:ext cx="9084852" cy="4730594"/>
          </a:xfrm>
        </p:spPr>
        <p:txBody>
          <a:bodyPr vert="horz" lIns="91440" tIns="45720" rIns="91440" bIns="45720" rtlCol="0" anchor="t">
            <a:normAutofit lnSpcReduction="10000"/>
          </a:bodyPr>
          <a:lstStyle/>
          <a:p>
            <a:r>
              <a:rPr lang="en-GB" sz="2800"/>
              <a:t>Year 3 will be swimming in Terms 3, 4, 5 and 6.</a:t>
            </a:r>
            <a:endParaRPr lang="en-GB" sz="2800" u="sng"/>
          </a:p>
          <a:p>
            <a:r>
              <a:rPr lang="en-GB" sz="2800"/>
              <a:t>Swimming is on a rota. We will inform you nearer the time which class is going at what time.</a:t>
            </a:r>
          </a:p>
          <a:p>
            <a:r>
              <a:rPr lang="en-GB" sz="2800"/>
              <a:t>The last class will be back on site as close to 3:15 as possible. We may be a little late.</a:t>
            </a:r>
          </a:p>
          <a:p>
            <a:r>
              <a:rPr lang="en-GB" sz="2800"/>
              <a:t>Children need a swimming costume/trunks, a towel and a swimming hat.  Children need to wear goggles. No earrings – </a:t>
            </a:r>
            <a:r>
              <a:rPr lang="en-GB" sz="2800" i="1"/>
              <a:t>please!</a:t>
            </a:r>
          </a:p>
          <a:p>
            <a:r>
              <a:rPr lang="en-GB" sz="2800"/>
              <a:t>Cost is yet to be confirmed but you will receive information about this in due course. </a:t>
            </a:r>
            <a:endParaRPr lang="en-GB"/>
          </a:p>
        </p:txBody>
      </p:sp>
      <p:sp>
        <p:nvSpPr>
          <p:cNvPr id="4" name="TextBox 3">
            <a:extLst>
              <a:ext uri="{FF2B5EF4-FFF2-40B4-BE49-F238E27FC236}">
                <a16:creationId xmlns:a16="http://schemas.microsoft.com/office/drawing/2014/main" id="{4AAE45BA-ADB3-E109-C9EF-91316A9E5084}"/>
              </a:ext>
            </a:extLst>
          </p:cNvPr>
          <p:cNvSpPr txBox="1"/>
          <p:nvPr/>
        </p:nvSpPr>
        <p:spPr>
          <a:xfrm>
            <a:off x="11247782" y="33130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MH</a:t>
            </a:r>
          </a:p>
        </p:txBody>
      </p:sp>
    </p:spTree>
    <p:extLst>
      <p:ext uri="{BB962C8B-B14F-4D97-AF65-F5344CB8AC3E}">
        <p14:creationId xmlns:p14="http://schemas.microsoft.com/office/powerpoint/2010/main" val="2257160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0C50A-F899-4C06-85C1-64B5444B31B8}"/>
              </a:ext>
            </a:extLst>
          </p:cNvPr>
          <p:cNvSpPr>
            <a:spLocks noGrp="1"/>
          </p:cNvSpPr>
          <p:nvPr>
            <p:ph type="ctrTitle"/>
          </p:nvPr>
        </p:nvSpPr>
        <p:spPr>
          <a:xfrm>
            <a:off x="1046991" y="-499692"/>
            <a:ext cx="3137427" cy="1646302"/>
          </a:xfrm>
        </p:spPr>
        <p:txBody>
          <a:bodyPr/>
          <a:lstStyle/>
          <a:p>
            <a:r>
              <a:rPr lang="en-US"/>
              <a:t>Trips</a:t>
            </a:r>
          </a:p>
        </p:txBody>
      </p:sp>
      <p:sp>
        <p:nvSpPr>
          <p:cNvPr id="4" name="Title 1">
            <a:extLst>
              <a:ext uri="{FF2B5EF4-FFF2-40B4-BE49-F238E27FC236}">
                <a16:creationId xmlns:a16="http://schemas.microsoft.com/office/drawing/2014/main" id="{CA991326-A9E3-49BF-8330-BFDD8E051D02}"/>
              </a:ext>
            </a:extLst>
          </p:cNvPr>
          <p:cNvSpPr txBox="1">
            <a:spLocks/>
          </p:cNvSpPr>
          <p:nvPr/>
        </p:nvSpPr>
        <p:spPr>
          <a:xfrm>
            <a:off x="796826" y="529727"/>
            <a:ext cx="9578483" cy="3242189"/>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3600" dirty="0" err="1">
                <a:solidFill>
                  <a:schemeClr val="tx1"/>
                </a:solidFill>
              </a:rPr>
              <a:t>Mr</a:t>
            </a:r>
            <a:r>
              <a:rPr lang="en-US" sz="3600" dirty="0">
                <a:solidFill>
                  <a:schemeClr val="tx1"/>
                </a:solidFill>
              </a:rPr>
              <a:t> Berry visited us for Rock day last week!</a:t>
            </a:r>
          </a:p>
        </p:txBody>
      </p:sp>
      <p:sp>
        <p:nvSpPr>
          <p:cNvPr id="5" name="Title 1">
            <a:extLst>
              <a:ext uri="{FF2B5EF4-FFF2-40B4-BE49-F238E27FC236}">
                <a16:creationId xmlns:a16="http://schemas.microsoft.com/office/drawing/2014/main" id="{5EE94734-AEF5-430C-BB80-16C0173B513D}"/>
              </a:ext>
            </a:extLst>
          </p:cNvPr>
          <p:cNvSpPr txBox="1">
            <a:spLocks/>
          </p:cNvSpPr>
          <p:nvPr/>
        </p:nvSpPr>
        <p:spPr>
          <a:xfrm>
            <a:off x="782448" y="2298142"/>
            <a:ext cx="9578483" cy="3242189"/>
          </a:xfrm>
          <a:prstGeom prst="rect">
            <a:avLst/>
          </a:prstGeom>
        </p:spPr>
        <p:txBody>
          <a:bodyPr vert="horz" lIns="91440" tIns="45720" rIns="91440" bIns="45720" rtlCol="0" anchor="b">
            <a:no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US" sz="3600" dirty="0">
                <a:solidFill>
                  <a:schemeClr val="tx1"/>
                </a:solidFill>
              </a:rPr>
              <a:t>A visit to </a:t>
            </a:r>
            <a:r>
              <a:rPr lang="en-US" sz="3600" dirty="0" err="1">
                <a:solidFill>
                  <a:schemeClr val="tx1"/>
                </a:solidFill>
              </a:rPr>
              <a:t>Lullingstone</a:t>
            </a:r>
            <a:r>
              <a:rPr lang="en-US" sz="3600" dirty="0">
                <a:solidFill>
                  <a:schemeClr val="tx1"/>
                </a:solidFill>
              </a:rPr>
              <a:t> in Term 5 to supplement our Rivers topic.</a:t>
            </a:r>
          </a:p>
        </p:txBody>
      </p:sp>
      <p:sp>
        <p:nvSpPr>
          <p:cNvPr id="3" name="TextBox 2">
            <a:extLst>
              <a:ext uri="{FF2B5EF4-FFF2-40B4-BE49-F238E27FC236}">
                <a16:creationId xmlns:a16="http://schemas.microsoft.com/office/drawing/2014/main" id="{B053A3EA-BC8C-4B88-41F4-46CC844C3A65}"/>
              </a:ext>
            </a:extLst>
          </p:cNvPr>
          <p:cNvSpPr txBox="1"/>
          <p:nvPr/>
        </p:nvSpPr>
        <p:spPr>
          <a:xfrm>
            <a:off x="11082130" y="36443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MH</a:t>
            </a:r>
          </a:p>
        </p:txBody>
      </p:sp>
    </p:spTree>
    <p:extLst>
      <p:ext uri="{BB962C8B-B14F-4D97-AF65-F5344CB8AC3E}">
        <p14:creationId xmlns:p14="http://schemas.microsoft.com/office/powerpoint/2010/main" val="22888492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tx1"/>
                </a:solidFill>
              </a:rPr>
              <a:t>Residential</a:t>
            </a:r>
          </a:p>
        </p:txBody>
      </p:sp>
      <p:sp>
        <p:nvSpPr>
          <p:cNvPr id="3" name="Content Placeholder 2"/>
          <p:cNvSpPr>
            <a:spLocks noGrp="1"/>
          </p:cNvSpPr>
          <p:nvPr>
            <p:ph idx="1"/>
          </p:nvPr>
        </p:nvSpPr>
        <p:spPr>
          <a:xfrm>
            <a:off x="677334" y="1703389"/>
            <a:ext cx="8596668" cy="3880773"/>
          </a:xfrm>
        </p:spPr>
        <p:txBody>
          <a:bodyPr>
            <a:normAutofit/>
          </a:bodyPr>
          <a:lstStyle/>
          <a:p>
            <a:r>
              <a:rPr lang="en-GB" sz="2800"/>
              <a:t>In Year 6 your children will go on a 5 day residential trip. </a:t>
            </a:r>
          </a:p>
          <a:p>
            <a:r>
              <a:rPr lang="en-GB" sz="2800"/>
              <a:t>You will shortly be receiving information on this. </a:t>
            </a:r>
          </a:p>
          <a:p>
            <a:r>
              <a:rPr lang="en-GB" sz="2800"/>
              <a:t>We offer the opportunity to pay this in instalments from Year 3 onwards. </a:t>
            </a:r>
            <a:endParaRPr lang="en-GB"/>
          </a:p>
        </p:txBody>
      </p:sp>
      <p:sp>
        <p:nvSpPr>
          <p:cNvPr id="4" name="TextBox 3">
            <a:extLst>
              <a:ext uri="{FF2B5EF4-FFF2-40B4-BE49-F238E27FC236}">
                <a16:creationId xmlns:a16="http://schemas.microsoft.com/office/drawing/2014/main" id="{66BC4863-6E3E-CF13-6247-D25D092A66C2}"/>
              </a:ext>
            </a:extLst>
          </p:cNvPr>
          <p:cNvSpPr txBox="1"/>
          <p:nvPr/>
        </p:nvSpPr>
        <p:spPr>
          <a:xfrm>
            <a:off x="11148391" y="28160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MH</a:t>
            </a:r>
          </a:p>
        </p:txBody>
      </p:sp>
    </p:spTree>
    <p:extLst>
      <p:ext uri="{BB962C8B-B14F-4D97-AF65-F5344CB8AC3E}">
        <p14:creationId xmlns:p14="http://schemas.microsoft.com/office/powerpoint/2010/main" val="40929182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Pupil Premium </a:t>
            </a:r>
          </a:p>
        </p:txBody>
      </p:sp>
      <p:sp>
        <p:nvSpPr>
          <p:cNvPr id="3" name="Content Placeholder 2"/>
          <p:cNvSpPr>
            <a:spLocks noGrp="1"/>
          </p:cNvSpPr>
          <p:nvPr>
            <p:ph idx="1"/>
          </p:nvPr>
        </p:nvSpPr>
        <p:spPr>
          <a:xfrm>
            <a:off x="289405" y="1717244"/>
            <a:ext cx="9768993" cy="4915942"/>
          </a:xfrm>
        </p:spPr>
        <p:txBody>
          <a:bodyPr vert="horz" lIns="91440" tIns="45720" rIns="91440" bIns="45720" rtlCol="0" anchor="t">
            <a:normAutofit fontScale="85000" lnSpcReduction="20000"/>
          </a:bodyPr>
          <a:lstStyle/>
          <a:p>
            <a:r>
              <a:rPr lang="en-GB" sz="3400"/>
              <a:t>If your child has ever had Free School Meals the school qualifies for a £1300 Pupil Premium grant to assist their learning and development. </a:t>
            </a:r>
          </a:p>
          <a:p>
            <a:r>
              <a:rPr lang="en-GB" sz="3400"/>
              <a:t>If, as a parent, you are in the armed forces there is also a grant to the school in support of your child.</a:t>
            </a:r>
          </a:p>
          <a:p>
            <a:r>
              <a:rPr lang="en-GB" sz="3400"/>
              <a:t>If your child qualifies as being in the care of the local authority – the school will also be entitled to a amount to enrich your child’s education. </a:t>
            </a:r>
          </a:p>
          <a:p>
            <a:r>
              <a:rPr lang="en-GB" sz="3400"/>
              <a:t>Please speak to the office or Inclusion Team if you feel your child should qualify for any of these grants – they are an enormous help in ensuring the school can best help your child.</a:t>
            </a:r>
            <a:r>
              <a:rPr lang="en-GB" sz="2800"/>
              <a:t> </a:t>
            </a:r>
          </a:p>
          <a:p>
            <a:endParaRPr lang="en-GB" sz="2800"/>
          </a:p>
          <a:p>
            <a:endParaRPr lang="en-GB" sz="2800"/>
          </a:p>
          <a:p>
            <a:endParaRPr lang="en-GB" sz="2800"/>
          </a:p>
        </p:txBody>
      </p:sp>
      <p:sp>
        <p:nvSpPr>
          <p:cNvPr id="4" name="TextBox 3">
            <a:extLst>
              <a:ext uri="{FF2B5EF4-FFF2-40B4-BE49-F238E27FC236}">
                <a16:creationId xmlns:a16="http://schemas.microsoft.com/office/drawing/2014/main" id="{A7A5E43F-1D00-BD1B-93F2-B469226F5D50}"/>
              </a:ext>
            </a:extLst>
          </p:cNvPr>
          <p:cNvSpPr txBox="1"/>
          <p:nvPr/>
        </p:nvSpPr>
        <p:spPr>
          <a:xfrm>
            <a:off x="11314043" y="34786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RD</a:t>
            </a:r>
          </a:p>
        </p:txBody>
      </p:sp>
    </p:spTree>
    <p:extLst>
      <p:ext uri="{BB962C8B-B14F-4D97-AF65-F5344CB8AC3E}">
        <p14:creationId xmlns:p14="http://schemas.microsoft.com/office/powerpoint/2010/main" val="32861762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81476-A74C-421D-AE5C-4F3364860831}"/>
              </a:ext>
            </a:extLst>
          </p:cNvPr>
          <p:cNvSpPr>
            <a:spLocks noGrp="1"/>
          </p:cNvSpPr>
          <p:nvPr>
            <p:ph type="title"/>
          </p:nvPr>
        </p:nvSpPr>
        <p:spPr/>
        <p:txBody>
          <a:bodyPr/>
          <a:lstStyle/>
          <a:p>
            <a:r>
              <a:rPr lang="en-US" err="1"/>
              <a:t>Behaviour</a:t>
            </a:r>
            <a:r>
              <a:rPr lang="en-US"/>
              <a:t> and rewards</a:t>
            </a:r>
          </a:p>
        </p:txBody>
      </p:sp>
      <p:sp>
        <p:nvSpPr>
          <p:cNvPr id="3" name="Content Placeholder 2">
            <a:extLst>
              <a:ext uri="{FF2B5EF4-FFF2-40B4-BE49-F238E27FC236}">
                <a16:creationId xmlns:a16="http://schemas.microsoft.com/office/drawing/2014/main" id="{9C87AD1D-75B0-404D-BF16-04FC430D6BD7}"/>
              </a:ext>
            </a:extLst>
          </p:cNvPr>
          <p:cNvSpPr>
            <a:spLocks noGrp="1"/>
          </p:cNvSpPr>
          <p:nvPr>
            <p:ph idx="1"/>
          </p:nvPr>
        </p:nvSpPr>
        <p:spPr>
          <a:xfrm>
            <a:off x="562315" y="5079193"/>
            <a:ext cx="9847498" cy="1163453"/>
          </a:xfrm>
        </p:spPr>
        <p:txBody>
          <a:bodyPr vert="horz" lIns="91440" tIns="45720" rIns="91440" bIns="45720" rtlCol="0" anchor="t">
            <a:noAutofit/>
          </a:bodyPr>
          <a:lstStyle/>
          <a:p>
            <a:r>
              <a:rPr lang="en-US" sz="2800" b="1"/>
              <a:t>Termly Woodlands Ambassador Awards</a:t>
            </a:r>
          </a:p>
          <a:p>
            <a:pPr lvl="1"/>
            <a:r>
              <a:rPr lang="en-US" sz="2400"/>
              <a:t>Awarded for someone that continuously demonstrates the values expected of a Woodlands learner</a:t>
            </a:r>
          </a:p>
        </p:txBody>
      </p:sp>
      <p:sp>
        <p:nvSpPr>
          <p:cNvPr id="5" name="Content Placeholder 2">
            <a:extLst>
              <a:ext uri="{FF2B5EF4-FFF2-40B4-BE49-F238E27FC236}">
                <a16:creationId xmlns:a16="http://schemas.microsoft.com/office/drawing/2014/main" id="{BF6E2B54-14DE-4C5D-9B82-DAFB26468560}"/>
              </a:ext>
            </a:extLst>
          </p:cNvPr>
          <p:cNvSpPr txBox="1">
            <a:spLocks/>
          </p:cNvSpPr>
          <p:nvPr/>
        </p:nvSpPr>
        <p:spPr>
          <a:xfrm>
            <a:off x="499055" y="1550989"/>
            <a:ext cx="9789988" cy="1163453"/>
          </a:xfrm>
          <a:prstGeom prst="rect">
            <a:avLst/>
          </a:prstGeom>
        </p:spPr>
        <p:txBody>
          <a:bodyPr vert="horz" lIns="91440" tIns="45720" rIns="91440" bIns="45720" rtlCol="0" anchor="t">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800" b="1"/>
              <a:t>Endeavour Awards</a:t>
            </a:r>
          </a:p>
          <a:p>
            <a:pPr lvl="1"/>
            <a:r>
              <a:rPr lang="en-US" sz="2400"/>
              <a:t>Weekly award based on demonstrating positive learning attitude</a:t>
            </a:r>
          </a:p>
        </p:txBody>
      </p:sp>
      <p:sp>
        <p:nvSpPr>
          <p:cNvPr id="7" name="Content Placeholder 2">
            <a:extLst>
              <a:ext uri="{FF2B5EF4-FFF2-40B4-BE49-F238E27FC236}">
                <a16:creationId xmlns:a16="http://schemas.microsoft.com/office/drawing/2014/main" id="{B9CBD9D0-FECD-4E03-9A07-5325AD657D2E}"/>
              </a:ext>
            </a:extLst>
          </p:cNvPr>
          <p:cNvSpPr txBox="1">
            <a:spLocks/>
          </p:cNvSpPr>
          <p:nvPr/>
        </p:nvSpPr>
        <p:spPr>
          <a:xfrm>
            <a:off x="499055" y="3161253"/>
            <a:ext cx="10020026" cy="1163453"/>
          </a:xfrm>
          <a:prstGeom prst="rect">
            <a:avLst/>
          </a:prstGeom>
        </p:spPr>
        <p:txBody>
          <a:bodyPr vert="horz" lIns="91440" tIns="45720" rIns="91440" bIns="45720" rtlCol="0" anchor="t">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800" b="1"/>
              <a:t>Positive Postcards</a:t>
            </a:r>
          </a:p>
          <a:p>
            <a:pPr lvl="1"/>
            <a:r>
              <a:rPr lang="en-US" sz="2400"/>
              <a:t>Demonstrating values in one or more of the following values: respect, resilience, responsibility, care, creativity or community</a:t>
            </a:r>
          </a:p>
        </p:txBody>
      </p:sp>
      <p:sp>
        <p:nvSpPr>
          <p:cNvPr id="4" name="TextBox 3">
            <a:extLst>
              <a:ext uri="{FF2B5EF4-FFF2-40B4-BE49-F238E27FC236}">
                <a16:creationId xmlns:a16="http://schemas.microsoft.com/office/drawing/2014/main" id="{73556AEC-CA6F-66C3-9980-24BFE8B0F9AD}"/>
              </a:ext>
            </a:extLst>
          </p:cNvPr>
          <p:cNvSpPr txBox="1"/>
          <p:nvPr/>
        </p:nvSpPr>
        <p:spPr>
          <a:xfrm>
            <a:off x="11198086" y="28160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BS</a:t>
            </a:r>
          </a:p>
        </p:txBody>
      </p:sp>
    </p:spTree>
    <p:extLst>
      <p:ext uri="{BB962C8B-B14F-4D97-AF65-F5344CB8AC3E}">
        <p14:creationId xmlns:p14="http://schemas.microsoft.com/office/powerpoint/2010/main" val="13898916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E7169-288E-9267-F41D-BCB6A5689A35}"/>
              </a:ext>
            </a:extLst>
          </p:cNvPr>
          <p:cNvSpPr>
            <a:spLocks noGrp="1"/>
          </p:cNvSpPr>
          <p:nvPr>
            <p:ph type="title"/>
          </p:nvPr>
        </p:nvSpPr>
        <p:spPr/>
        <p:txBody>
          <a:bodyPr/>
          <a:lstStyle/>
          <a:p>
            <a:r>
              <a:rPr lang="en-GB" dirty="0"/>
              <a:t>Smartphone Free School</a:t>
            </a:r>
          </a:p>
        </p:txBody>
      </p:sp>
      <p:sp>
        <p:nvSpPr>
          <p:cNvPr id="3" name="Content Placeholder 2">
            <a:extLst>
              <a:ext uri="{FF2B5EF4-FFF2-40B4-BE49-F238E27FC236}">
                <a16:creationId xmlns:a16="http://schemas.microsoft.com/office/drawing/2014/main" id="{70CF7E82-B1D9-C826-EF74-EFCBB325B0A8}"/>
              </a:ext>
            </a:extLst>
          </p:cNvPr>
          <p:cNvSpPr>
            <a:spLocks noGrp="1"/>
          </p:cNvSpPr>
          <p:nvPr>
            <p:ph idx="1"/>
          </p:nvPr>
        </p:nvSpPr>
        <p:spPr>
          <a:xfrm>
            <a:off x="677334" y="1594238"/>
            <a:ext cx="11119505" cy="4447124"/>
          </a:xfrm>
        </p:spPr>
        <p:txBody>
          <a:bodyPr vert="horz" lIns="91440" tIns="45720" rIns="91440" bIns="45720" rtlCol="0" anchor="t">
            <a:normAutofit/>
          </a:bodyPr>
          <a:lstStyle/>
          <a:p>
            <a:pPr marL="0" indent="0">
              <a:buNone/>
            </a:pPr>
            <a:r>
              <a:rPr lang="en-GB" dirty="0">
                <a:solidFill>
                  <a:schemeClr val="tx1"/>
                </a:solidFill>
                <a:latin typeface="Trebuchet MS"/>
                <a:cs typeface="Times New Roman"/>
              </a:rPr>
              <a:t>At Woodlands, we are committed to supporting children’s wellbeing and development — both in and out of the classroom. With this in mind, we want to share important information with you about smartphone use among primary-aged children and the steps we will be taking as a school from September 2025.</a:t>
            </a:r>
          </a:p>
          <a:p>
            <a:pPr marL="0" indent="0">
              <a:buNone/>
            </a:pPr>
            <a:endParaRPr lang="en-GB" dirty="0">
              <a:solidFill>
                <a:schemeClr val="tx1"/>
              </a:solidFill>
              <a:latin typeface="Trebuchet MS"/>
              <a:cs typeface="Times New Roman"/>
            </a:endParaRPr>
          </a:p>
          <a:p>
            <a:pPr marL="0" indent="0">
              <a:buNone/>
            </a:pPr>
            <a:r>
              <a:rPr lang="en-GB" dirty="0">
                <a:solidFill>
                  <a:schemeClr val="tx1"/>
                </a:solidFill>
                <a:latin typeface="Trebuchet MS"/>
                <a:cs typeface="Times New Roman"/>
              </a:rPr>
              <a:t>We’ve done our own research – and the evidence is compelling. We’re also seeing the real-world effects of smartphones in school. That’s why, together with Woodlands parents and other local schools, we’re working in partnership and have met with our local MP to explore strategies for protecting children’s digital wellbeing across Tonbridge.</a:t>
            </a:r>
          </a:p>
          <a:p>
            <a:pPr marL="0" indent="0">
              <a:buNone/>
            </a:pPr>
            <a:endParaRPr lang="en-GB" dirty="0">
              <a:solidFill>
                <a:schemeClr val="tx1"/>
              </a:solidFill>
              <a:latin typeface="Trebuchet MS"/>
              <a:cs typeface="Times New Roman"/>
            </a:endParaRPr>
          </a:p>
          <a:p>
            <a:pPr marL="0" indent="0">
              <a:buNone/>
            </a:pPr>
            <a:r>
              <a:rPr lang="en-GB" dirty="0">
                <a:solidFill>
                  <a:schemeClr val="tx1"/>
                </a:solidFill>
                <a:latin typeface="Trebuchet MS"/>
                <a:cs typeface="Times New Roman"/>
              </a:rPr>
              <a:t>Changes from September 2025:</a:t>
            </a:r>
          </a:p>
          <a:p>
            <a:pPr marL="285750" indent="-285750">
              <a:buFont typeface="Arial" charset="2"/>
              <a:buChar char="•"/>
            </a:pPr>
            <a:r>
              <a:rPr lang="en-GB" dirty="0">
                <a:solidFill>
                  <a:schemeClr val="tx1"/>
                </a:solidFill>
                <a:latin typeface="Trebuchet MS"/>
                <a:cs typeface="Times New Roman"/>
              </a:rPr>
              <a:t>Year 5 and below: children will not be permitted to bring smartphones to school. If a phone is needed for contact, it must be a basic or non-smart device.</a:t>
            </a:r>
          </a:p>
          <a:p>
            <a:pPr marL="285750" indent="-285750">
              <a:buFont typeface="Arial" charset="2"/>
              <a:buChar char="•"/>
            </a:pPr>
            <a:r>
              <a:rPr lang="en-GB" b="1" u="sng" dirty="0">
                <a:solidFill>
                  <a:schemeClr val="tx1"/>
                </a:solidFill>
                <a:latin typeface="Trebuchet MS"/>
                <a:cs typeface="Times New Roman"/>
              </a:rPr>
              <a:t>From September 2026, Woodlands will be a smartphone free school for all children.</a:t>
            </a:r>
          </a:p>
        </p:txBody>
      </p:sp>
      <p:sp>
        <p:nvSpPr>
          <p:cNvPr id="5" name="TextBox 4">
            <a:extLst>
              <a:ext uri="{FF2B5EF4-FFF2-40B4-BE49-F238E27FC236}">
                <a16:creationId xmlns:a16="http://schemas.microsoft.com/office/drawing/2014/main" id="{AA79F66E-1D80-D54A-1273-08DA65126AEE}"/>
              </a:ext>
            </a:extLst>
          </p:cNvPr>
          <p:cNvSpPr txBox="1"/>
          <p:nvPr/>
        </p:nvSpPr>
        <p:spPr>
          <a:xfrm>
            <a:off x="11247782" y="34786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MH</a:t>
            </a:r>
          </a:p>
        </p:txBody>
      </p:sp>
    </p:spTree>
    <p:extLst>
      <p:ext uri="{BB962C8B-B14F-4D97-AF65-F5344CB8AC3E}">
        <p14:creationId xmlns:p14="http://schemas.microsoft.com/office/powerpoint/2010/main" val="22693077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normAutofit/>
          </a:bodyPr>
          <a:lstStyle/>
          <a:p>
            <a:r>
              <a:rPr lang="en-GB"/>
              <a:t>Social Media and Internet Safety  </a:t>
            </a:r>
          </a:p>
        </p:txBody>
      </p:sp>
      <p:pic>
        <p:nvPicPr>
          <p:cNvPr id="3" name="Picture 3" descr="A picture containing timeline&#10;&#10;Description automatically generated">
            <a:extLst>
              <a:ext uri="{FF2B5EF4-FFF2-40B4-BE49-F238E27FC236}">
                <a16:creationId xmlns:a16="http://schemas.microsoft.com/office/drawing/2014/main" id="{B93D24F5-EDE9-7BAC-1B81-4763D9539E63}"/>
              </a:ext>
            </a:extLst>
          </p:cNvPr>
          <p:cNvPicPr>
            <a:picLocks noChangeAspect="1"/>
          </p:cNvPicPr>
          <p:nvPr/>
        </p:nvPicPr>
        <p:blipFill>
          <a:blip r:embed="rId2"/>
          <a:stretch>
            <a:fillRect/>
          </a:stretch>
        </p:blipFill>
        <p:spPr>
          <a:xfrm>
            <a:off x="2294626" y="1409793"/>
            <a:ext cx="7458972" cy="5289244"/>
          </a:xfrm>
          <a:prstGeom prst="rect">
            <a:avLst/>
          </a:prstGeom>
        </p:spPr>
      </p:pic>
      <p:sp>
        <p:nvSpPr>
          <p:cNvPr id="4" name="TextBox 3">
            <a:extLst>
              <a:ext uri="{FF2B5EF4-FFF2-40B4-BE49-F238E27FC236}">
                <a16:creationId xmlns:a16="http://schemas.microsoft.com/office/drawing/2014/main" id="{0198E5CF-15ED-B224-7D07-34B3A305EBE2}"/>
              </a:ext>
            </a:extLst>
          </p:cNvPr>
          <p:cNvSpPr txBox="1"/>
          <p:nvPr/>
        </p:nvSpPr>
        <p:spPr>
          <a:xfrm>
            <a:off x="11247782" y="34786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MH</a:t>
            </a:r>
          </a:p>
        </p:txBody>
      </p:sp>
    </p:spTree>
    <p:extLst>
      <p:ext uri="{BB962C8B-B14F-4D97-AF65-F5344CB8AC3E}">
        <p14:creationId xmlns:p14="http://schemas.microsoft.com/office/powerpoint/2010/main" val="17595747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3065" y="13063"/>
            <a:ext cx="12191998" cy="6858000"/>
          </a:xfrm>
          <a:prstGeom prst="rect">
            <a:avLst/>
          </a:prstGeom>
        </p:spPr>
      </p:pic>
    </p:spTree>
    <p:extLst>
      <p:ext uri="{BB962C8B-B14F-4D97-AF65-F5344CB8AC3E}">
        <p14:creationId xmlns:p14="http://schemas.microsoft.com/office/powerpoint/2010/main" val="36270816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83102"/>
          </a:xfrm>
        </p:spPr>
        <p:txBody>
          <a:bodyPr/>
          <a:lstStyle/>
          <a:p>
            <a:r>
              <a:rPr lang="en-GB" b="1">
                <a:solidFill>
                  <a:schemeClr val="tx1"/>
                </a:solidFill>
                <a:latin typeface="+mn-lt"/>
              </a:rPr>
              <a:t>Term 5 - Relationships</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1215543624"/>
              </p:ext>
            </p:extLst>
          </p:nvPr>
        </p:nvGraphicFramePr>
        <p:xfrm>
          <a:off x="838200" y="1690688"/>
          <a:ext cx="10515600" cy="484632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840782178"/>
                    </a:ext>
                  </a:extLst>
                </a:gridCol>
                <a:gridCol w="5257800">
                  <a:extLst>
                    <a:ext uri="{9D8B030D-6E8A-4147-A177-3AD203B41FA5}">
                      <a16:colId xmlns:a16="http://schemas.microsoft.com/office/drawing/2014/main" val="1285986838"/>
                    </a:ext>
                  </a:extLst>
                </a:gridCol>
              </a:tblGrid>
              <a:tr h="4696044">
                <a:tc>
                  <a:txBody>
                    <a:bodyPr/>
                    <a:lstStyle/>
                    <a:p>
                      <a:pPr algn="ctr"/>
                      <a:r>
                        <a:rPr lang="en-GB" sz="2800" u="sng">
                          <a:solidFill>
                            <a:schemeClr val="tx1"/>
                          </a:solidFill>
                        </a:rPr>
                        <a:t>Lesson 1</a:t>
                      </a:r>
                      <a:br>
                        <a:rPr lang="en-GB" sz="2800">
                          <a:solidFill>
                            <a:schemeClr val="tx1"/>
                          </a:solidFill>
                        </a:rPr>
                      </a:br>
                      <a:endParaRPr lang="en-GB" sz="2800">
                        <a:solidFill>
                          <a:schemeClr val="tx1"/>
                        </a:solidFill>
                      </a:endParaRPr>
                    </a:p>
                    <a:p>
                      <a:pPr algn="ctr"/>
                      <a:r>
                        <a:rPr lang="en-GB" sz="3600" baseline="0">
                          <a:solidFill>
                            <a:srgbClr val="002060"/>
                          </a:solidFill>
                        </a:rPr>
                        <a:t>Exploring </a:t>
                      </a:r>
                      <a:br>
                        <a:rPr lang="en-GB" sz="3600" baseline="0">
                          <a:solidFill>
                            <a:srgbClr val="002060"/>
                          </a:solidFill>
                        </a:rPr>
                      </a:br>
                      <a:r>
                        <a:rPr lang="en-GB" sz="3600" baseline="0">
                          <a:solidFill>
                            <a:srgbClr val="002060"/>
                          </a:solidFill>
                        </a:rPr>
                        <a:t>male and female </a:t>
                      </a:r>
                      <a:br>
                        <a:rPr lang="en-GB" sz="3600" baseline="0">
                          <a:solidFill>
                            <a:srgbClr val="002060"/>
                          </a:solidFill>
                        </a:rPr>
                      </a:br>
                      <a:r>
                        <a:rPr lang="en-GB" sz="3600" baseline="0">
                          <a:solidFill>
                            <a:srgbClr val="002060"/>
                          </a:solidFill>
                        </a:rPr>
                        <a:t>stereotypes</a:t>
                      </a:r>
                    </a:p>
                    <a:p>
                      <a:pPr algn="ctr"/>
                      <a:endParaRPr lang="en-GB" sz="2800" baseline="0"/>
                    </a:p>
                    <a:p>
                      <a:pPr algn="ctr"/>
                      <a:r>
                        <a:rPr lang="en-GB" sz="2400" baseline="0">
                          <a:solidFill>
                            <a:schemeClr val="bg1"/>
                          </a:solidFill>
                        </a:rPr>
                        <a:t>Discussions will focus on  fairness, tradition and habit. We think about roles in the workplace and at home and reflect briefly on how media and film present these roles.</a:t>
                      </a:r>
                      <a:endParaRPr lang="en-GB" sz="2400">
                        <a:solidFill>
                          <a:schemeClr val="bg1"/>
                        </a:solidFill>
                      </a:endParaRPr>
                    </a:p>
                  </a:txBody>
                  <a:tcPr>
                    <a:lnR w="38100" cap="flat" cmpd="sng" algn="ctr">
                      <a:solidFill>
                        <a:srgbClr val="002060"/>
                      </a:solidFill>
                      <a:prstDash val="solid"/>
                      <a:round/>
                      <a:headEnd type="none" w="med" len="med"/>
                      <a:tailEnd type="none" w="med" len="med"/>
                    </a:lnR>
                    <a:solidFill>
                      <a:schemeClr val="accent3">
                        <a:lumMod val="40000"/>
                        <a:lumOff val="60000"/>
                      </a:schemeClr>
                    </a:solidFill>
                  </a:tcPr>
                </a:tc>
                <a:tc>
                  <a:txBody>
                    <a:bodyPr/>
                    <a:lstStyle/>
                    <a:p>
                      <a:pPr algn="ctr"/>
                      <a:r>
                        <a:rPr lang="en-GB" sz="2800" u="sng">
                          <a:solidFill>
                            <a:schemeClr val="tx1"/>
                          </a:solidFill>
                        </a:rPr>
                        <a:t>Lesson</a:t>
                      </a:r>
                      <a:r>
                        <a:rPr lang="en-GB" sz="2800" u="sng" baseline="0">
                          <a:solidFill>
                            <a:schemeClr val="tx1"/>
                          </a:solidFill>
                        </a:rPr>
                        <a:t> 2</a:t>
                      </a:r>
                    </a:p>
                    <a:p>
                      <a:pPr algn="ctr"/>
                      <a:endParaRPr lang="en-GB" sz="2800" u="sng" baseline="0">
                        <a:solidFill>
                          <a:schemeClr val="tx1"/>
                        </a:solidFill>
                      </a:endParaRPr>
                    </a:p>
                    <a:p>
                      <a:pPr algn="ctr"/>
                      <a:r>
                        <a:rPr lang="en-GB" sz="3600" u="none">
                          <a:solidFill>
                            <a:srgbClr val="002060"/>
                          </a:solidFill>
                        </a:rPr>
                        <a:t>Exploring </a:t>
                      </a:r>
                      <a:br>
                        <a:rPr lang="en-GB" sz="3600" u="none">
                          <a:solidFill>
                            <a:srgbClr val="002060"/>
                          </a:solidFill>
                        </a:rPr>
                      </a:br>
                      <a:r>
                        <a:rPr lang="en-GB" sz="3600" u="none">
                          <a:solidFill>
                            <a:srgbClr val="002060"/>
                          </a:solidFill>
                        </a:rPr>
                        <a:t>friendships</a:t>
                      </a:r>
                    </a:p>
                    <a:p>
                      <a:pPr algn="ctr"/>
                      <a:endParaRPr lang="en-GB" sz="3600" u="none">
                        <a:solidFill>
                          <a:srgbClr val="002060"/>
                        </a:solidFill>
                      </a:endParaRPr>
                    </a:p>
                    <a:p>
                      <a:pPr algn="ctr"/>
                      <a:endParaRPr lang="en-GB" sz="2800" u="none">
                        <a:solidFill>
                          <a:srgbClr val="002060"/>
                        </a:solidFill>
                      </a:endParaRPr>
                    </a:p>
                    <a:p>
                      <a:pPr algn="ctr"/>
                      <a:r>
                        <a:rPr lang="en-GB" sz="2400" b="1" u="none">
                          <a:solidFill>
                            <a:schemeClr val="bg1"/>
                          </a:solidFill>
                        </a:rPr>
                        <a:t>Children</a:t>
                      </a:r>
                      <a:r>
                        <a:rPr lang="en-GB" sz="2400" b="1" u="none" baseline="0">
                          <a:solidFill>
                            <a:schemeClr val="bg1"/>
                          </a:solidFill>
                        </a:rPr>
                        <a:t> will have to solve a series of friendship puzzles and role-play resolving friendship conflicts. </a:t>
                      </a:r>
                      <a:endParaRPr lang="en-GB" sz="2400" b="1" u="none">
                        <a:solidFill>
                          <a:schemeClr val="bg1"/>
                        </a:solidFill>
                      </a:endParaRPr>
                    </a:p>
                    <a:p>
                      <a:pPr algn="ctr"/>
                      <a:endParaRPr lang="en-GB" sz="3200" u="none">
                        <a:solidFill>
                          <a:schemeClr val="bg1"/>
                        </a:solidFill>
                      </a:endParaRPr>
                    </a:p>
                  </a:txBody>
                  <a:tcPr>
                    <a:lnL w="38100" cap="flat" cmpd="sng" algn="ctr">
                      <a:solidFill>
                        <a:srgbClr val="002060"/>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3">
                        <a:lumMod val="40000"/>
                        <a:lumOff val="60000"/>
                      </a:schemeClr>
                    </a:solidFill>
                  </a:tcPr>
                </a:tc>
                <a:extLst>
                  <a:ext uri="{0D108BD9-81ED-4DB2-BD59-A6C34878D82A}">
                    <a16:rowId xmlns:a16="http://schemas.microsoft.com/office/drawing/2014/main" val="893433151"/>
                  </a:ext>
                </a:extLst>
              </a:tr>
            </a:tbl>
          </a:graphicData>
        </a:graphic>
      </p:graphicFrame>
      <p:sp>
        <p:nvSpPr>
          <p:cNvPr id="4" name="TextBox 3">
            <a:extLst>
              <a:ext uri="{FF2B5EF4-FFF2-40B4-BE49-F238E27FC236}">
                <a16:creationId xmlns:a16="http://schemas.microsoft.com/office/drawing/2014/main" id="{79CFA310-2FCF-43A3-9145-495C7C5F1754}"/>
              </a:ext>
            </a:extLst>
          </p:cNvPr>
          <p:cNvSpPr txBox="1"/>
          <p:nvPr/>
        </p:nvSpPr>
        <p:spPr>
          <a:xfrm>
            <a:off x="10170942" y="450166"/>
            <a:ext cx="1182858" cy="369332"/>
          </a:xfrm>
          <a:prstGeom prst="rect">
            <a:avLst/>
          </a:prstGeom>
          <a:noFill/>
        </p:spPr>
        <p:txBody>
          <a:bodyPr wrap="square" rtlCol="0">
            <a:spAutoFit/>
          </a:bodyPr>
          <a:lstStyle/>
          <a:p>
            <a:r>
              <a:rPr lang="en-GB" dirty="0"/>
              <a:t>MH</a:t>
            </a:r>
          </a:p>
        </p:txBody>
      </p:sp>
    </p:spTree>
    <p:extLst>
      <p:ext uri="{BB962C8B-B14F-4D97-AF65-F5344CB8AC3E}">
        <p14:creationId xmlns:p14="http://schemas.microsoft.com/office/powerpoint/2010/main" val="39948815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tx1"/>
                </a:solidFill>
                <a:latin typeface="+mn-lt"/>
              </a:rPr>
              <a:t>Term 5 - Relationships</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4186820117"/>
              </p:ext>
            </p:extLst>
          </p:nvPr>
        </p:nvGraphicFramePr>
        <p:xfrm>
          <a:off x="838200" y="1690688"/>
          <a:ext cx="10515600" cy="484632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840782178"/>
                    </a:ext>
                  </a:extLst>
                </a:gridCol>
                <a:gridCol w="5257800">
                  <a:extLst>
                    <a:ext uri="{9D8B030D-6E8A-4147-A177-3AD203B41FA5}">
                      <a16:colId xmlns:a16="http://schemas.microsoft.com/office/drawing/2014/main" val="1285986838"/>
                    </a:ext>
                  </a:extLst>
                </a:gridCol>
              </a:tblGrid>
              <a:tr h="4696044">
                <a:tc>
                  <a:txBody>
                    <a:bodyPr/>
                    <a:lstStyle/>
                    <a:p>
                      <a:pPr algn="ctr"/>
                      <a:r>
                        <a:rPr lang="en-GB" sz="2800" u="sng">
                          <a:solidFill>
                            <a:schemeClr val="tx1"/>
                          </a:solidFill>
                        </a:rPr>
                        <a:t>Lesson 3</a:t>
                      </a:r>
                      <a:br>
                        <a:rPr lang="en-GB" sz="2800">
                          <a:solidFill>
                            <a:schemeClr val="tx1"/>
                          </a:solidFill>
                        </a:rPr>
                      </a:br>
                      <a:endParaRPr lang="en-GB" sz="2800">
                        <a:solidFill>
                          <a:schemeClr val="tx1"/>
                        </a:solidFill>
                      </a:endParaRPr>
                    </a:p>
                    <a:p>
                      <a:pPr algn="ctr"/>
                      <a:r>
                        <a:rPr lang="en-GB" sz="3600" baseline="0">
                          <a:solidFill>
                            <a:srgbClr val="002060"/>
                          </a:solidFill>
                        </a:rPr>
                        <a:t>Online safety</a:t>
                      </a:r>
                    </a:p>
                    <a:p>
                      <a:pPr algn="ctr"/>
                      <a:endParaRPr lang="en-GB" sz="2800" baseline="0"/>
                    </a:p>
                    <a:p>
                      <a:pPr algn="ctr"/>
                      <a:r>
                        <a:rPr lang="en-GB" sz="2400" baseline="0">
                          <a:solidFill>
                            <a:schemeClr val="bg1"/>
                          </a:solidFill>
                        </a:rPr>
                        <a:t>Children will think about gaming apps. They will consider if all reviews are trustworthy and learn to be more discerning when choosing apps. They will also think about in-app messaging and what constitutes cyberbullying.</a:t>
                      </a:r>
                    </a:p>
                    <a:p>
                      <a:pPr algn="ctr"/>
                      <a:endParaRPr lang="en-GB" sz="2400">
                        <a:solidFill>
                          <a:schemeClr val="tx1"/>
                        </a:solidFill>
                      </a:endParaRPr>
                    </a:p>
                  </a:txBody>
                  <a:tcPr>
                    <a:lnR w="38100" cap="flat" cmpd="sng" algn="ctr">
                      <a:solidFill>
                        <a:srgbClr val="002060"/>
                      </a:solidFill>
                      <a:prstDash val="solid"/>
                      <a:round/>
                      <a:headEnd type="none" w="med" len="med"/>
                      <a:tailEnd type="none" w="med" len="med"/>
                    </a:lnR>
                    <a:solidFill>
                      <a:schemeClr val="accent3">
                        <a:lumMod val="40000"/>
                        <a:lumOff val="60000"/>
                      </a:schemeClr>
                    </a:solidFill>
                  </a:tcPr>
                </a:tc>
                <a:tc>
                  <a:txBody>
                    <a:bodyPr/>
                    <a:lstStyle/>
                    <a:p>
                      <a:pPr algn="ctr"/>
                      <a:r>
                        <a:rPr lang="en-GB" sz="2800" u="sng">
                          <a:solidFill>
                            <a:schemeClr val="tx1"/>
                          </a:solidFill>
                        </a:rPr>
                        <a:t>Lesson</a:t>
                      </a:r>
                      <a:r>
                        <a:rPr lang="en-GB" sz="2800" u="sng" baseline="0">
                          <a:solidFill>
                            <a:schemeClr val="tx1"/>
                          </a:solidFill>
                        </a:rPr>
                        <a:t> 4</a:t>
                      </a:r>
                    </a:p>
                    <a:p>
                      <a:pPr algn="ctr"/>
                      <a:endParaRPr lang="en-GB" sz="2800" u="sng" baseline="0">
                        <a:solidFill>
                          <a:schemeClr val="tx1"/>
                        </a:solidFill>
                      </a:endParaRPr>
                    </a:p>
                    <a:p>
                      <a:pPr algn="ctr"/>
                      <a:r>
                        <a:rPr lang="en-GB" sz="3600" u="none">
                          <a:solidFill>
                            <a:srgbClr val="002060"/>
                          </a:solidFill>
                        </a:rPr>
                        <a:t>Being a global citizen 1</a:t>
                      </a:r>
                    </a:p>
                    <a:p>
                      <a:pPr algn="ctr"/>
                      <a:endParaRPr lang="en-GB" sz="2800" u="none">
                        <a:solidFill>
                          <a:srgbClr val="002060"/>
                        </a:solidFill>
                      </a:endParaRPr>
                    </a:p>
                    <a:p>
                      <a:pPr algn="ctr"/>
                      <a:r>
                        <a:rPr lang="en-GB" sz="2400" b="1" u="none">
                          <a:solidFill>
                            <a:schemeClr val="bg1"/>
                          </a:solidFill>
                        </a:rPr>
                        <a:t>We will explore goods</a:t>
                      </a:r>
                      <a:r>
                        <a:rPr lang="en-GB" sz="2400" b="1" u="none" baseline="0">
                          <a:solidFill>
                            <a:schemeClr val="bg1"/>
                          </a:solidFill>
                        </a:rPr>
                        <a:t> and products from other countries. Children will consider where our goods come from and if there are equal benefits to both countries. We </a:t>
                      </a:r>
                      <a:br>
                        <a:rPr lang="en-GB" sz="2400" b="1" u="none" baseline="0">
                          <a:solidFill>
                            <a:schemeClr val="bg1"/>
                          </a:solidFill>
                        </a:rPr>
                      </a:br>
                      <a:r>
                        <a:rPr lang="en-GB" sz="2400" b="1" u="none" baseline="0">
                          <a:solidFill>
                            <a:schemeClr val="bg1"/>
                          </a:solidFill>
                        </a:rPr>
                        <a:t>will use images to explore the </a:t>
                      </a:r>
                      <a:br>
                        <a:rPr lang="en-GB" sz="2400" b="1" u="none" baseline="0">
                          <a:solidFill>
                            <a:schemeClr val="bg1"/>
                          </a:solidFill>
                        </a:rPr>
                      </a:br>
                      <a:r>
                        <a:rPr lang="en-GB" sz="2400" b="1" u="none" baseline="0">
                          <a:solidFill>
                            <a:schemeClr val="bg1"/>
                          </a:solidFill>
                        </a:rPr>
                        <a:t>lives of the people who are growing/making these goods.</a:t>
                      </a:r>
                      <a:endParaRPr lang="en-GB" sz="3200" u="none">
                        <a:solidFill>
                          <a:schemeClr val="bg1"/>
                        </a:solidFill>
                      </a:endParaRPr>
                    </a:p>
                  </a:txBody>
                  <a:tcPr>
                    <a:lnL w="38100" cap="flat" cmpd="sng" algn="ctr">
                      <a:solidFill>
                        <a:srgbClr val="002060"/>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3">
                        <a:lumMod val="40000"/>
                        <a:lumOff val="60000"/>
                      </a:schemeClr>
                    </a:solidFill>
                  </a:tcPr>
                </a:tc>
                <a:extLst>
                  <a:ext uri="{0D108BD9-81ED-4DB2-BD59-A6C34878D82A}">
                    <a16:rowId xmlns:a16="http://schemas.microsoft.com/office/drawing/2014/main" val="893433151"/>
                  </a:ext>
                </a:extLst>
              </a:tr>
            </a:tbl>
          </a:graphicData>
        </a:graphic>
      </p:graphicFrame>
      <p:sp>
        <p:nvSpPr>
          <p:cNvPr id="4" name="TextBox 3">
            <a:extLst>
              <a:ext uri="{FF2B5EF4-FFF2-40B4-BE49-F238E27FC236}">
                <a16:creationId xmlns:a16="http://schemas.microsoft.com/office/drawing/2014/main" id="{D3EEF1D6-6D8B-4E5E-B8DD-7A8FECDDEFA9}"/>
              </a:ext>
            </a:extLst>
          </p:cNvPr>
          <p:cNvSpPr txBox="1"/>
          <p:nvPr/>
        </p:nvSpPr>
        <p:spPr>
          <a:xfrm>
            <a:off x="10170942" y="450166"/>
            <a:ext cx="1182858" cy="369332"/>
          </a:xfrm>
          <a:prstGeom prst="rect">
            <a:avLst/>
          </a:prstGeom>
          <a:noFill/>
        </p:spPr>
        <p:txBody>
          <a:bodyPr wrap="square" rtlCol="0">
            <a:spAutoFit/>
          </a:bodyPr>
          <a:lstStyle/>
          <a:p>
            <a:r>
              <a:rPr lang="en-GB" dirty="0"/>
              <a:t>MH</a:t>
            </a:r>
          </a:p>
        </p:txBody>
      </p:sp>
    </p:spTree>
    <p:extLst>
      <p:ext uri="{BB962C8B-B14F-4D97-AF65-F5344CB8AC3E}">
        <p14:creationId xmlns:p14="http://schemas.microsoft.com/office/powerpoint/2010/main" val="2724331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77334" y="422030"/>
            <a:ext cx="8596668" cy="1508369"/>
          </a:xfrm>
        </p:spPr>
        <p:txBody>
          <a:bodyPr/>
          <a:lstStyle/>
          <a:p>
            <a:r>
              <a:rPr lang="en-GB" b="1">
                <a:solidFill>
                  <a:schemeClr val="tx1"/>
                </a:solidFill>
                <a:latin typeface="+mn-lt"/>
              </a:rPr>
              <a:t>Term 5 - Relationships</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439721599"/>
              </p:ext>
            </p:extLst>
          </p:nvPr>
        </p:nvGraphicFramePr>
        <p:xfrm>
          <a:off x="852267" y="1392702"/>
          <a:ext cx="10515600" cy="521208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840782178"/>
                    </a:ext>
                  </a:extLst>
                </a:gridCol>
                <a:gridCol w="5257800">
                  <a:extLst>
                    <a:ext uri="{9D8B030D-6E8A-4147-A177-3AD203B41FA5}">
                      <a16:colId xmlns:a16="http://schemas.microsoft.com/office/drawing/2014/main" val="1285986838"/>
                    </a:ext>
                  </a:extLst>
                </a:gridCol>
              </a:tblGrid>
              <a:tr h="5099538">
                <a:tc>
                  <a:txBody>
                    <a:bodyPr/>
                    <a:lstStyle/>
                    <a:p>
                      <a:pPr algn="ctr"/>
                      <a:r>
                        <a:rPr lang="en-GB" sz="2800" u="sng">
                          <a:solidFill>
                            <a:schemeClr val="tx1"/>
                          </a:solidFill>
                        </a:rPr>
                        <a:t>Lesson 5</a:t>
                      </a:r>
                      <a:br>
                        <a:rPr lang="en-GB" sz="2800">
                          <a:solidFill>
                            <a:schemeClr val="tx1"/>
                          </a:solidFill>
                        </a:rPr>
                      </a:br>
                      <a:endParaRPr lang="en-GB" sz="2800">
                        <a:solidFill>
                          <a:schemeClr val="tx1"/>
                        </a:solidFill>
                      </a:endParaRPr>
                    </a:p>
                    <a:p>
                      <a:pPr algn="ctr"/>
                      <a:r>
                        <a:rPr lang="en-GB" sz="3600" u="none">
                          <a:solidFill>
                            <a:srgbClr val="002060"/>
                          </a:solidFill>
                        </a:rPr>
                        <a:t>Being a global citizen 2</a:t>
                      </a:r>
                    </a:p>
                    <a:p>
                      <a:pPr algn="ctr"/>
                      <a:endParaRPr lang="en-GB" sz="2800" baseline="0"/>
                    </a:p>
                    <a:p>
                      <a:pPr algn="ctr"/>
                      <a:r>
                        <a:rPr lang="en-GB" sz="2400" baseline="0">
                          <a:solidFill>
                            <a:schemeClr val="bg1"/>
                          </a:solidFill>
                        </a:rPr>
                        <a:t>Children will think about their rights. Do they have any? What are they? The UN Convention on the Rights of a Child will be shared with them. Children will be given scenarios that prompt discussion about basic needs. </a:t>
                      </a:r>
                      <a:r>
                        <a:rPr lang="en-GB" sz="2400" i="0" baseline="0">
                          <a:solidFill>
                            <a:schemeClr val="bg1"/>
                          </a:solidFill>
                        </a:rPr>
                        <a:t>Children will discuss deprivation, fostering and adoption.</a:t>
                      </a:r>
                      <a:endParaRPr lang="en-GB" sz="2400" i="0">
                        <a:solidFill>
                          <a:schemeClr val="bg1"/>
                        </a:solidFill>
                      </a:endParaRPr>
                    </a:p>
                  </a:txBody>
                  <a:tcPr>
                    <a:lnR w="38100" cap="flat" cmpd="sng" algn="ctr">
                      <a:solidFill>
                        <a:srgbClr val="002060"/>
                      </a:solidFill>
                      <a:prstDash val="solid"/>
                      <a:round/>
                      <a:headEnd type="none" w="med" len="med"/>
                      <a:tailEnd type="none" w="med" len="med"/>
                    </a:lnR>
                    <a:solidFill>
                      <a:schemeClr val="accent3">
                        <a:lumMod val="40000"/>
                        <a:lumOff val="60000"/>
                      </a:schemeClr>
                    </a:solidFill>
                  </a:tcPr>
                </a:tc>
                <a:tc>
                  <a:txBody>
                    <a:bodyPr/>
                    <a:lstStyle/>
                    <a:p>
                      <a:pPr algn="ctr"/>
                      <a:r>
                        <a:rPr lang="en-GB" sz="2800" u="sng">
                          <a:solidFill>
                            <a:schemeClr val="tx1"/>
                          </a:solidFill>
                        </a:rPr>
                        <a:t>Lesson</a:t>
                      </a:r>
                      <a:r>
                        <a:rPr lang="en-GB" sz="2800" u="sng" baseline="0">
                          <a:solidFill>
                            <a:schemeClr val="tx1"/>
                          </a:solidFill>
                        </a:rPr>
                        <a:t> 6</a:t>
                      </a:r>
                    </a:p>
                    <a:p>
                      <a:pPr algn="ctr"/>
                      <a:endParaRPr lang="en-GB" sz="2800" u="sng" baseline="0">
                        <a:solidFill>
                          <a:schemeClr val="tx1"/>
                        </a:solidFill>
                      </a:endParaRPr>
                    </a:p>
                    <a:p>
                      <a:pPr algn="ctr"/>
                      <a:r>
                        <a:rPr lang="en-GB" sz="3600" u="none">
                          <a:solidFill>
                            <a:srgbClr val="002060"/>
                          </a:solidFill>
                        </a:rPr>
                        <a:t>Celebrating relationships</a:t>
                      </a:r>
                    </a:p>
                    <a:p>
                      <a:pPr algn="ctr"/>
                      <a:endParaRPr lang="en-GB" sz="2800" u="none">
                        <a:solidFill>
                          <a:srgbClr val="002060"/>
                        </a:solidFill>
                      </a:endParaRPr>
                    </a:p>
                    <a:p>
                      <a:pPr algn="ctr"/>
                      <a:r>
                        <a:rPr lang="en-GB" sz="2400" b="1" u="none">
                          <a:solidFill>
                            <a:schemeClr val="bg1"/>
                          </a:solidFill>
                        </a:rPr>
                        <a:t>Children will bring together all </a:t>
                      </a:r>
                      <a:br>
                        <a:rPr lang="en-GB" sz="2400" b="1" u="none">
                          <a:solidFill>
                            <a:schemeClr val="bg1"/>
                          </a:solidFill>
                        </a:rPr>
                      </a:br>
                      <a:r>
                        <a:rPr lang="en-GB" sz="2400" b="1" u="none">
                          <a:solidFill>
                            <a:schemeClr val="bg1"/>
                          </a:solidFill>
                        </a:rPr>
                        <a:t>the learning</a:t>
                      </a:r>
                      <a:r>
                        <a:rPr lang="en-GB" sz="2400" b="1" u="none" baseline="0">
                          <a:solidFill>
                            <a:schemeClr val="bg1"/>
                          </a:solidFill>
                        </a:rPr>
                        <a:t> from previous weeks </a:t>
                      </a:r>
                      <a:br>
                        <a:rPr lang="en-GB" sz="2400" b="1" u="none" baseline="0">
                          <a:solidFill>
                            <a:schemeClr val="bg1"/>
                          </a:solidFill>
                        </a:rPr>
                      </a:br>
                      <a:r>
                        <a:rPr lang="en-GB" sz="2400" b="1" u="none" baseline="0">
                          <a:solidFill>
                            <a:schemeClr val="bg1"/>
                          </a:solidFill>
                        </a:rPr>
                        <a:t>and think closely about the special people in our lives.</a:t>
                      </a:r>
                    </a:p>
                  </a:txBody>
                  <a:tcPr>
                    <a:lnL w="38100" cap="flat" cmpd="sng" algn="ctr">
                      <a:solidFill>
                        <a:srgbClr val="002060"/>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3">
                        <a:lumMod val="40000"/>
                        <a:lumOff val="60000"/>
                      </a:schemeClr>
                    </a:solidFill>
                  </a:tcPr>
                </a:tc>
                <a:extLst>
                  <a:ext uri="{0D108BD9-81ED-4DB2-BD59-A6C34878D82A}">
                    <a16:rowId xmlns:a16="http://schemas.microsoft.com/office/drawing/2014/main" val="893433151"/>
                  </a:ext>
                </a:extLst>
              </a:tr>
            </a:tbl>
          </a:graphicData>
        </a:graphic>
      </p:graphicFrame>
      <p:sp>
        <p:nvSpPr>
          <p:cNvPr id="4" name="TextBox 3">
            <a:extLst>
              <a:ext uri="{FF2B5EF4-FFF2-40B4-BE49-F238E27FC236}">
                <a16:creationId xmlns:a16="http://schemas.microsoft.com/office/drawing/2014/main" id="{0F55316E-027F-4641-985D-DBBBDAFA3852}"/>
              </a:ext>
            </a:extLst>
          </p:cNvPr>
          <p:cNvSpPr txBox="1"/>
          <p:nvPr/>
        </p:nvSpPr>
        <p:spPr>
          <a:xfrm>
            <a:off x="10170942" y="450166"/>
            <a:ext cx="1182858" cy="369332"/>
          </a:xfrm>
          <a:prstGeom prst="rect">
            <a:avLst/>
          </a:prstGeom>
          <a:noFill/>
        </p:spPr>
        <p:txBody>
          <a:bodyPr wrap="square" rtlCol="0">
            <a:spAutoFit/>
          </a:bodyPr>
          <a:lstStyle/>
          <a:p>
            <a:r>
              <a:rPr lang="en-GB" dirty="0"/>
              <a:t>MH</a:t>
            </a:r>
          </a:p>
        </p:txBody>
      </p:sp>
    </p:spTree>
    <p:extLst>
      <p:ext uri="{BB962C8B-B14F-4D97-AF65-F5344CB8AC3E}">
        <p14:creationId xmlns:p14="http://schemas.microsoft.com/office/powerpoint/2010/main" val="4038302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tx1"/>
                </a:solidFill>
                <a:latin typeface="+mn-lt"/>
              </a:rPr>
              <a:t>Changing me – 6 lessons</a:t>
            </a:r>
          </a:p>
        </p:txBody>
      </p:sp>
      <p:pic>
        <p:nvPicPr>
          <p:cNvPr id="6" name="Picture 5"/>
          <p:cNvPicPr>
            <a:picLocks noChangeAspect="1"/>
          </p:cNvPicPr>
          <p:nvPr/>
        </p:nvPicPr>
        <p:blipFill>
          <a:blip r:embed="rId2"/>
          <a:stretch>
            <a:fillRect/>
          </a:stretch>
        </p:blipFill>
        <p:spPr>
          <a:xfrm>
            <a:off x="1770958" y="1690688"/>
            <a:ext cx="8650084" cy="4978123"/>
          </a:xfrm>
          <a:prstGeom prst="rect">
            <a:avLst/>
          </a:prstGeom>
        </p:spPr>
      </p:pic>
      <p:sp>
        <p:nvSpPr>
          <p:cNvPr id="4" name="TextBox 3">
            <a:extLst>
              <a:ext uri="{FF2B5EF4-FFF2-40B4-BE49-F238E27FC236}">
                <a16:creationId xmlns:a16="http://schemas.microsoft.com/office/drawing/2014/main" id="{3FA13D6A-D02D-48BF-987A-388C12923160}"/>
              </a:ext>
            </a:extLst>
          </p:cNvPr>
          <p:cNvSpPr txBox="1"/>
          <p:nvPr/>
        </p:nvSpPr>
        <p:spPr>
          <a:xfrm>
            <a:off x="10170942" y="450166"/>
            <a:ext cx="1182858" cy="369332"/>
          </a:xfrm>
          <a:prstGeom prst="rect">
            <a:avLst/>
          </a:prstGeom>
          <a:noFill/>
        </p:spPr>
        <p:txBody>
          <a:bodyPr wrap="square" rtlCol="0">
            <a:spAutoFit/>
          </a:bodyPr>
          <a:lstStyle/>
          <a:p>
            <a:r>
              <a:rPr lang="en-GB" dirty="0"/>
              <a:t>MH</a:t>
            </a:r>
          </a:p>
        </p:txBody>
      </p:sp>
    </p:spTree>
    <p:extLst>
      <p:ext uri="{BB962C8B-B14F-4D97-AF65-F5344CB8AC3E}">
        <p14:creationId xmlns:p14="http://schemas.microsoft.com/office/powerpoint/2010/main" val="31607837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1999" cy="6858000"/>
          </a:xfrm>
          <a:prstGeom prst="rect">
            <a:avLst/>
          </a:prstGeom>
        </p:spPr>
      </p:pic>
      <p:sp>
        <p:nvSpPr>
          <p:cNvPr id="3" name="TextBox 2">
            <a:extLst>
              <a:ext uri="{FF2B5EF4-FFF2-40B4-BE49-F238E27FC236}">
                <a16:creationId xmlns:a16="http://schemas.microsoft.com/office/drawing/2014/main" id="{A7871BEC-5737-4F21-AEFE-D7A713C18941}"/>
              </a:ext>
            </a:extLst>
          </p:cNvPr>
          <p:cNvSpPr txBox="1"/>
          <p:nvPr/>
        </p:nvSpPr>
        <p:spPr>
          <a:xfrm>
            <a:off x="10170942" y="450166"/>
            <a:ext cx="1182858" cy="369332"/>
          </a:xfrm>
          <a:prstGeom prst="rect">
            <a:avLst/>
          </a:prstGeom>
          <a:noFill/>
        </p:spPr>
        <p:txBody>
          <a:bodyPr wrap="square" rtlCol="0">
            <a:spAutoFit/>
          </a:bodyPr>
          <a:lstStyle/>
          <a:p>
            <a:r>
              <a:rPr lang="en-GB" dirty="0">
                <a:solidFill>
                  <a:srgbClr val="FF0000"/>
                </a:solidFill>
              </a:rPr>
              <a:t>RD</a:t>
            </a:r>
          </a:p>
        </p:txBody>
      </p:sp>
    </p:spTree>
    <p:extLst>
      <p:ext uri="{BB962C8B-B14F-4D97-AF65-F5344CB8AC3E}">
        <p14:creationId xmlns:p14="http://schemas.microsoft.com/office/powerpoint/2010/main" val="34994148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1999" cy="6858000"/>
          </a:xfrm>
          <a:prstGeom prst="rect">
            <a:avLst/>
          </a:prstGeom>
        </p:spPr>
      </p:pic>
      <p:graphicFrame>
        <p:nvGraphicFramePr>
          <p:cNvPr id="5" name="Content Placeholder 3">
            <a:extLst>
              <a:ext uri="{FF2B5EF4-FFF2-40B4-BE49-F238E27FC236}">
                <a16:creationId xmlns:a16="http://schemas.microsoft.com/office/drawing/2014/main" id="{F9843401-B859-F945-B071-F308DED55C5E}"/>
              </a:ext>
            </a:extLst>
          </p:cNvPr>
          <p:cNvGraphicFramePr>
            <a:graphicFrameLocks/>
          </p:cNvGraphicFramePr>
          <p:nvPr>
            <p:extLst>
              <p:ext uri="{D42A27DB-BD31-4B8C-83A1-F6EECF244321}">
                <p14:modId xmlns:p14="http://schemas.microsoft.com/office/powerpoint/2010/main" val="465713299"/>
              </p:ext>
            </p:extLst>
          </p:nvPr>
        </p:nvGraphicFramePr>
        <p:xfrm>
          <a:off x="1340068" y="914403"/>
          <a:ext cx="9458441" cy="5205933"/>
        </p:xfrm>
        <a:graphic>
          <a:graphicData uri="http://schemas.openxmlformats.org/drawingml/2006/table">
            <a:tbl>
              <a:tblPr firstRow="1" bandRow="1">
                <a:tableStyleId>{93296810-A885-4BE3-A3E7-6D5BEEA58F35}</a:tableStyleId>
              </a:tblPr>
              <a:tblGrid>
                <a:gridCol w="827602">
                  <a:extLst>
                    <a:ext uri="{9D8B030D-6E8A-4147-A177-3AD203B41FA5}">
                      <a16:colId xmlns:a16="http://schemas.microsoft.com/office/drawing/2014/main" val="20000"/>
                    </a:ext>
                  </a:extLst>
                </a:gridCol>
                <a:gridCol w="2979368">
                  <a:extLst>
                    <a:ext uri="{9D8B030D-6E8A-4147-A177-3AD203B41FA5}">
                      <a16:colId xmlns:a16="http://schemas.microsoft.com/office/drawing/2014/main" val="20001"/>
                    </a:ext>
                  </a:extLst>
                </a:gridCol>
                <a:gridCol w="5651471">
                  <a:extLst>
                    <a:ext uri="{9D8B030D-6E8A-4147-A177-3AD203B41FA5}">
                      <a16:colId xmlns:a16="http://schemas.microsoft.com/office/drawing/2014/main" val="20002"/>
                    </a:ext>
                  </a:extLst>
                </a:gridCol>
              </a:tblGrid>
              <a:tr h="471974">
                <a:tc gridSpan="3">
                  <a:txBody>
                    <a:bodyPr/>
                    <a:lstStyle/>
                    <a:p>
                      <a:pPr algn="ctr"/>
                      <a:r>
                        <a:rPr lang="en-GB" sz="2200" baseline="0"/>
                        <a:t>Puberty and Human Reproduction</a:t>
                      </a:r>
                      <a:r>
                        <a:rPr lang="en-GB" sz="2200"/>
                        <a:t> in Jigsaw 3-11 Changing Me Puzzle</a:t>
                      </a:r>
                      <a:endParaRPr lang="en-GB" sz="2200" b="1"/>
                    </a:p>
                  </a:txBody>
                  <a:tcPr marL="85417" marR="85417" marT="42708" marB="42708"/>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431413">
                <a:tc>
                  <a:txBody>
                    <a:bodyPr/>
                    <a:lstStyle/>
                    <a:p>
                      <a:pPr algn="l"/>
                      <a:r>
                        <a:rPr lang="en-GB" sz="1500"/>
                        <a:t>FS</a:t>
                      </a:r>
                      <a:endParaRPr lang="en-GB" sz="1500" b="1"/>
                    </a:p>
                  </a:txBody>
                  <a:tcPr marL="74761" marR="74761" marT="37383" marB="37383"/>
                </a:tc>
                <a:tc>
                  <a:txBody>
                    <a:bodyPr/>
                    <a:lstStyle/>
                    <a:p>
                      <a:pPr algn="l"/>
                      <a:r>
                        <a:rPr lang="en-GB" sz="1500"/>
                        <a:t>Growing Up</a:t>
                      </a:r>
                      <a:endParaRPr lang="en-GB" sz="1500" b="1"/>
                    </a:p>
                  </a:txBody>
                  <a:tcPr marL="74761" marR="74761" marT="37383" marB="37383"/>
                </a:tc>
                <a:tc>
                  <a:txBody>
                    <a:bodyPr/>
                    <a:lstStyle/>
                    <a:p>
                      <a:pPr algn="l">
                        <a:spcAft>
                          <a:spcPts val="600"/>
                        </a:spcAft>
                      </a:pPr>
                      <a:r>
                        <a:rPr lang="en-GB" sz="1500"/>
                        <a:t>How we have changed since we were babies</a:t>
                      </a:r>
                    </a:p>
                  </a:txBody>
                  <a:tcPr marL="74761" marR="74761" marT="37383" marB="37383"/>
                </a:tc>
                <a:extLst>
                  <a:ext uri="{0D108BD9-81ED-4DB2-BD59-A6C34878D82A}">
                    <a16:rowId xmlns:a16="http://schemas.microsoft.com/office/drawing/2014/main" val="10001"/>
                  </a:ext>
                </a:extLst>
              </a:tr>
              <a:tr h="842913">
                <a:tc>
                  <a:txBody>
                    <a:bodyPr/>
                    <a:lstStyle/>
                    <a:p>
                      <a:pPr algn="l"/>
                      <a:r>
                        <a:rPr lang="en-GB" sz="1500"/>
                        <a:t>Y1</a:t>
                      </a:r>
                      <a:endParaRPr lang="en-GB" sz="1500" b="1"/>
                    </a:p>
                  </a:txBody>
                  <a:tcPr marL="74761" marR="74761" marT="37383" marB="37383"/>
                </a:tc>
                <a:tc>
                  <a:txBody>
                    <a:bodyPr/>
                    <a:lstStyle/>
                    <a:p>
                      <a:pPr algn="l"/>
                      <a:r>
                        <a:rPr lang="en-GB" sz="1500"/>
                        <a:t>My changing body</a:t>
                      </a:r>
                      <a:endParaRPr lang="en-GB" sz="1500" b="1"/>
                    </a:p>
                  </a:txBody>
                  <a:tcPr marL="74761" marR="74761" marT="37383" marB="37383"/>
                </a:tc>
                <a:tc>
                  <a:txBody>
                    <a:bodyPr/>
                    <a:lstStyle/>
                    <a:p>
                      <a:pPr algn="l"/>
                      <a:r>
                        <a:rPr lang="en-GB" sz="1500"/>
                        <a:t>Understanding that growing and changing is natural and happens to everybody at different rates</a:t>
                      </a:r>
                    </a:p>
                  </a:txBody>
                  <a:tcPr marL="74761" marR="74761" marT="37383" marB="37383"/>
                </a:tc>
                <a:extLst>
                  <a:ext uri="{0D108BD9-81ED-4DB2-BD59-A6C34878D82A}">
                    <a16:rowId xmlns:a16="http://schemas.microsoft.com/office/drawing/2014/main" val="10002"/>
                  </a:ext>
                </a:extLst>
              </a:tr>
              <a:tr h="591269">
                <a:tc>
                  <a:txBody>
                    <a:bodyPr/>
                    <a:lstStyle/>
                    <a:p>
                      <a:pPr algn="l"/>
                      <a:endParaRPr lang="en-GB" sz="1500" b="1"/>
                    </a:p>
                  </a:txBody>
                  <a:tcPr marL="74761" marR="74761" marT="37383" marB="37383"/>
                </a:tc>
                <a:tc>
                  <a:txBody>
                    <a:bodyPr/>
                    <a:lstStyle/>
                    <a:p>
                      <a:pPr algn="l"/>
                      <a:r>
                        <a:rPr lang="en-GB" sz="1500"/>
                        <a:t>Boys’ and girls’ bodies</a:t>
                      </a:r>
                      <a:endParaRPr lang="en-GB" sz="1500" b="1"/>
                    </a:p>
                  </a:txBody>
                  <a:tcPr marL="74761" marR="74761" marT="37383" marB="37383"/>
                </a:tc>
                <a:tc>
                  <a:txBody>
                    <a:bodyPr/>
                    <a:lstStyle/>
                    <a:p>
                      <a:pPr algn="l"/>
                      <a:r>
                        <a:rPr lang="en-GB" sz="1500"/>
                        <a:t>Appreciating the parts of the body that make us different and using the correct names for them</a:t>
                      </a:r>
                    </a:p>
                  </a:txBody>
                  <a:tcPr marL="74761" marR="74761" marT="37383" marB="37383"/>
                </a:tc>
                <a:extLst>
                  <a:ext uri="{0D108BD9-81ED-4DB2-BD59-A6C34878D82A}">
                    <a16:rowId xmlns:a16="http://schemas.microsoft.com/office/drawing/2014/main" val="10003"/>
                  </a:ext>
                </a:extLst>
              </a:tr>
              <a:tr h="591269">
                <a:tc>
                  <a:txBody>
                    <a:bodyPr/>
                    <a:lstStyle/>
                    <a:p>
                      <a:pPr algn="l"/>
                      <a:r>
                        <a:rPr lang="en-GB" sz="1500"/>
                        <a:t>Y2</a:t>
                      </a:r>
                      <a:endParaRPr lang="en-GB" sz="1500" b="1"/>
                    </a:p>
                  </a:txBody>
                  <a:tcPr marL="74761" marR="74761" marT="37383" marB="37383"/>
                </a:tc>
                <a:tc>
                  <a:txBody>
                    <a:bodyPr/>
                    <a:lstStyle/>
                    <a:p>
                      <a:pPr algn="l"/>
                      <a:r>
                        <a:rPr lang="en-GB" sz="1500"/>
                        <a:t>The changing me</a:t>
                      </a:r>
                      <a:endParaRPr lang="en-GB" sz="1500" b="1"/>
                    </a:p>
                  </a:txBody>
                  <a:tcPr marL="74761" marR="74761" marT="37383" marB="37383"/>
                </a:tc>
                <a:tc>
                  <a:txBody>
                    <a:bodyPr/>
                    <a:lstStyle/>
                    <a:p>
                      <a:pPr algn="l"/>
                      <a:r>
                        <a:rPr lang="en-GB" sz="1500"/>
                        <a:t>Where am I on the journey from young to old, and what changes can I be proud of?</a:t>
                      </a:r>
                    </a:p>
                  </a:txBody>
                  <a:tcPr marL="74761" marR="74761" marT="37383" marB="37383"/>
                </a:tc>
                <a:extLst>
                  <a:ext uri="{0D108BD9-81ED-4DB2-BD59-A6C34878D82A}">
                    <a16:rowId xmlns:a16="http://schemas.microsoft.com/office/drawing/2014/main" val="10004"/>
                  </a:ext>
                </a:extLst>
              </a:tr>
              <a:tr h="591269">
                <a:tc>
                  <a:txBody>
                    <a:bodyPr/>
                    <a:lstStyle/>
                    <a:p>
                      <a:pPr algn="l"/>
                      <a:endParaRPr lang="en-GB" sz="1500" b="1"/>
                    </a:p>
                  </a:txBody>
                  <a:tcPr marL="74761" marR="74761" marT="37383" marB="37383"/>
                </a:tc>
                <a:tc>
                  <a:txBody>
                    <a:bodyPr/>
                    <a:lstStyle/>
                    <a:p>
                      <a:pPr algn="l"/>
                      <a:r>
                        <a:rPr lang="en-GB" sz="1500"/>
                        <a:t>Boys and girls</a:t>
                      </a:r>
                      <a:endParaRPr lang="en-GB" sz="1500" b="1"/>
                    </a:p>
                  </a:txBody>
                  <a:tcPr marL="74761" marR="74761" marT="37383" marB="37383"/>
                </a:tc>
                <a:tc>
                  <a:txBody>
                    <a:bodyPr/>
                    <a:lstStyle/>
                    <a:p>
                      <a:pPr algn="l"/>
                      <a:r>
                        <a:rPr lang="en-GB" sz="1500"/>
                        <a:t>Differences between boys and girls – how do we feel about them? Which parts of me are private?</a:t>
                      </a:r>
                    </a:p>
                  </a:txBody>
                  <a:tcPr marL="74761" marR="74761" marT="37383" marB="37383"/>
                </a:tc>
                <a:extLst>
                  <a:ext uri="{0D108BD9-81ED-4DB2-BD59-A6C34878D82A}">
                    <a16:rowId xmlns:a16="http://schemas.microsoft.com/office/drawing/2014/main" val="10005"/>
                  </a:ext>
                </a:extLst>
              </a:tr>
              <a:tr h="842913">
                <a:tc>
                  <a:txBody>
                    <a:bodyPr/>
                    <a:lstStyle/>
                    <a:p>
                      <a:pPr algn="l"/>
                      <a:r>
                        <a:rPr lang="en-GB" sz="1500"/>
                        <a:t>Y3</a:t>
                      </a:r>
                      <a:endParaRPr lang="en-GB" sz="1500" b="1"/>
                    </a:p>
                  </a:txBody>
                  <a:tcPr marL="74761" marR="74761" marT="37383" marB="37383"/>
                </a:tc>
                <a:tc>
                  <a:txBody>
                    <a:bodyPr/>
                    <a:lstStyle/>
                    <a:p>
                      <a:pPr algn="l"/>
                      <a:r>
                        <a:rPr lang="en-GB" sz="1500"/>
                        <a:t>Outside body changes</a:t>
                      </a:r>
                      <a:endParaRPr lang="en-GB" sz="1500" b="1"/>
                    </a:p>
                  </a:txBody>
                  <a:tcPr marL="74761" marR="74761" marT="37383" marB="37383"/>
                </a:tc>
                <a:tc>
                  <a:txBody>
                    <a:bodyPr/>
                    <a:lstStyle/>
                    <a:p>
                      <a:pPr algn="l"/>
                      <a:r>
                        <a:rPr lang="en-GB" sz="1500"/>
                        <a:t>How our bodies need to change so they can make babies when we grow up – outside changes and how we feel about them</a:t>
                      </a:r>
                    </a:p>
                  </a:txBody>
                  <a:tcPr marL="74761" marR="74761" marT="37383" marB="37383"/>
                </a:tc>
                <a:extLst>
                  <a:ext uri="{0D108BD9-81ED-4DB2-BD59-A6C34878D82A}">
                    <a16:rowId xmlns:a16="http://schemas.microsoft.com/office/drawing/2014/main" val="10006"/>
                  </a:ext>
                </a:extLst>
              </a:tr>
              <a:tr h="842913">
                <a:tc>
                  <a:txBody>
                    <a:bodyPr/>
                    <a:lstStyle/>
                    <a:p>
                      <a:pPr algn="l"/>
                      <a:endParaRPr lang="en-GB" sz="1500" b="1"/>
                    </a:p>
                  </a:txBody>
                  <a:tcPr marL="74761" marR="74761" marT="37383" marB="37383"/>
                </a:tc>
                <a:tc>
                  <a:txBody>
                    <a:bodyPr/>
                    <a:lstStyle/>
                    <a:p>
                      <a:pPr algn="l"/>
                      <a:r>
                        <a:rPr lang="en-GB" sz="1500"/>
                        <a:t>Inside body changes</a:t>
                      </a:r>
                      <a:endParaRPr lang="en-GB" sz="1500" b="1"/>
                    </a:p>
                  </a:txBody>
                  <a:tcPr marL="74761" marR="74761" marT="37383" marB="37383"/>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500"/>
                        <a:t>How our bodies need to change so they can make babies when we grow up – inside changes and how we feel about them </a:t>
                      </a:r>
                      <a:r>
                        <a:rPr lang="en-GB" sz="900"/>
                        <a:t>(animations used</a:t>
                      </a:r>
                      <a:r>
                        <a:rPr lang="en-GB" sz="900" baseline="0"/>
                        <a:t> – shorter version Female and Male Reproductive Systems) </a:t>
                      </a:r>
                      <a:endParaRPr lang="en-GB" sz="900"/>
                    </a:p>
                  </a:txBody>
                  <a:tcPr marL="74761" marR="74761" marT="37383" marB="37383"/>
                </a:tc>
                <a:extLst>
                  <a:ext uri="{0D108BD9-81ED-4DB2-BD59-A6C34878D82A}">
                    <a16:rowId xmlns:a16="http://schemas.microsoft.com/office/drawing/2014/main" val="10007"/>
                  </a:ext>
                </a:extLst>
              </a:tr>
            </a:tbl>
          </a:graphicData>
        </a:graphic>
      </p:graphicFrame>
      <p:sp>
        <p:nvSpPr>
          <p:cNvPr id="3" name="Rectangle 2"/>
          <p:cNvSpPr/>
          <p:nvPr/>
        </p:nvSpPr>
        <p:spPr>
          <a:xfrm>
            <a:off x="461553" y="6166002"/>
            <a:ext cx="11373395" cy="369332"/>
          </a:xfrm>
          <a:prstGeom prst="rect">
            <a:avLst/>
          </a:prstGeom>
        </p:spPr>
        <p:txBody>
          <a:bodyPr wrap="square">
            <a:spAutoFit/>
          </a:bodyPr>
          <a:lstStyle/>
          <a:p>
            <a:r>
              <a:rPr lang="en-GB"/>
              <a:t>ALL THIS FALLS WITHIN THE STATUTORY HEALTH EDUCATION GUIDANCE…changing adolescent body so is compulsory. </a:t>
            </a:r>
          </a:p>
        </p:txBody>
      </p:sp>
      <p:sp>
        <p:nvSpPr>
          <p:cNvPr id="6" name="TextBox 5">
            <a:extLst>
              <a:ext uri="{FF2B5EF4-FFF2-40B4-BE49-F238E27FC236}">
                <a16:creationId xmlns:a16="http://schemas.microsoft.com/office/drawing/2014/main" id="{73E48CAA-A2D4-4296-8C1B-17E1E442D78A}"/>
              </a:ext>
            </a:extLst>
          </p:cNvPr>
          <p:cNvSpPr txBox="1"/>
          <p:nvPr/>
        </p:nvSpPr>
        <p:spPr>
          <a:xfrm>
            <a:off x="10170942" y="450166"/>
            <a:ext cx="1182858" cy="369332"/>
          </a:xfrm>
          <a:prstGeom prst="rect">
            <a:avLst/>
          </a:prstGeom>
          <a:noFill/>
        </p:spPr>
        <p:txBody>
          <a:bodyPr wrap="square" rtlCol="0">
            <a:spAutoFit/>
          </a:bodyPr>
          <a:lstStyle/>
          <a:p>
            <a:r>
              <a:rPr lang="en-GB" dirty="0">
                <a:solidFill>
                  <a:srgbClr val="FF0000"/>
                </a:solidFill>
              </a:rPr>
              <a:t>RD</a:t>
            </a:r>
          </a:p>
        </p:txBody>
      </p:sp>
    </p:spTree>
    <p:extLst>
      <p:ext uri="{BB962C8B-B14F-4D97-AF65-F5344CB8AC3E}">
        <p14:creationId xmlns:p14="http://schemas.microsoft.com/office/powerpoint/2010/main" val="28433151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tx1"/>
                </a:solidFill>
                <a:latin typeface="+mn-lt"/>
              </a:rPr>
              <a:t>Term 6 – Changing me</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2382865167"/>
              </p:ext>
            </p:extLst>
          </p:nvPr>
        </p:nvGraphicFramePr>
        <p:xfrm>
          <a:off x="838200" y="1505243"/>
          <a:ext cx="10515600" cy="5214645"/>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840782178"/>
                    </a:ext>
                  </a:extLst>
                </a:gridCol>
                <a:gridCol w="5257800">
                  <a:extLst>
                    <a:ext uri="{9D8B030D-6E8A-4147-A177-3AD203B41FA5}">
                      <a16:colId xmlns:a16="http://schemas.microsoft.com/office/drawing/2014/main" val="1285986838"/>
                    </a:ext>
                  </a:extLst>
                </a:gridCol>
              </a:tblGrid>
              <a:tr h="5214645">
                <a:tc>
                  <a:txBody>
                    <a:bodyPr/>
                    <a:lstStyle/>
                    <a:p>
                      <a:pPr algn="ctr"/>
                      <a:r>
                        <a:rPr lang="en-GB" sz="2800" u="sng">
                          <a:solidFill>
                            <a:schemeClr val="tx1"/>
                          </a:solidFill>
                        </a:rPr>
                        <a:t>Lesson 1</a:t>
                      </a:r>
                      <a:br>
                        <a:rPr lang="en-GB" sz="2800">
                          <a:solidFill>
                            <a:schemeClr val="tx1"/>
                          </a:solidFill>
                        </a:rPr>
                      </a:br>
                      <a:endParaRPr lang="en-GB" sz="2800">
                        <a:solidFill>
                          <a:schemeClr val="tx1"/>
                        </a:solidFill>
                      </a:endParaRPr>
                    </a:p>
                    <a:p>
                      <a:pPr algn="ctr"/>
                      <a:r>
                        <a:rPr lang="en-GB" sz="3600" baseline="0">
                          <a:solidFill>
                            <a:srgbClr val="002060"/>
                          </a:solidFill>
                        </a:rPr>
                        <a:t>How babies grow</a:t>
                      </a:r>
                    </a:p>
                    <a:p>
                      <a:pPr algn="ctr"/>
                      <a:endParaRPr lang="en-GB" sz="1800" baseline="0"/>
                    </a:p>
                    <a:p>
                      <a:pPr algn="ctr"/>
                      <a:r>
                        <a:rPr lang="en-GB" sz="2400" baseline="0">
                          <a:solidFill>
                            <a:schemeClr val="bg1"/>
                          </a:solidFill>
                        </a:rPr>
                        <a:t>Children will consider how it feels to have a new baby in the family. They will reflect on what a baby needs adult support for and think about the roles of parents. They will draw a sequence to show changes that happen for a baby from birth to being fully grown.  </a:t>
                      </a:r>
                      <a:endParaRPr lang="en-GB" sz="2400">
                        <a:solidFill>
                          <a:schemeClr val="bg1"/>
                        </a:solidFill>
                      </a:endParaRPr>
                    </a:p>
                  </a:txBody>
                  <a:tcPr>
                    <a:lnR w="38100" cap="flat" cmpd="sng" algn="ctr">
                      <a:solidFill>
                        <a:srgbClr val="002060"/>
                      </a:solidFill>
                      <a:prstDash val="solid"/>
                      <a:round/>
                      <a:headEnd type="none" w="med" len="med"/>
                      <a:tailEnd type="none" w="med" len="med"/>
                    </a:lnR>
                    <a:solidFill>
                      <a:schemeClr val="accent2">
                        <a:lumMod val="40000"/>
                        <a:lumOff val="60000"/>
                      </a:schemeClr>
                    </a:solidFill>
                  </a:tcPr>
                </a:tc>
                <a:tc>
                  <a:txBody>
                    <a:bodyPr/>
                    <a:lstStyle/>
                    <a:p>
                      <a:pPr algn="ctr"/>
                      <a:r>
                        <a:rPr lang="en-GB" sz="2800" u="sng">
                          <a:solidFill>
                            <a:schemeClr val="tx1"/>
                          </a:solidFill>
                        </a:rPr>
                        <a:t>Lesson</a:t>
                      </a:r>
                      <a:r>
                        <a:rPr lang="en-GB" sz="2800" u="sng" baseline="0">
                          <a:solidFill>
                            <a:schemeClr val="tx1"/>
                          </a:solidFill>
                        </a:rPr>
                        <a:t> 2</a:t>
                      </a:r>
                    </a:p>
                    <a:p>
                      <a:pPr algn="ctr"/>
                      <a:endParaRPr lang="en-GB" sz="2800" u="sng" baseline="0">
                        <a:solidFill>
                          <a:schemeClr val="tx1"/>
                        </a:solidFill>
                      </a:endParaRPr>
                    </a:p>
                    <a:p>
                      <a:pPr algn="ctr"/>
                      <a:r>
                        <a:rPr lang="en-GB" sz="3600" u="none">
                          <a:solidFill>
                            <a:srgbClr val="002060"/>
                          </a:solidFill>
                        </a:rPr>
                        <a:t>Babies</a:t>
                      </a:r>
                    </a:p>
                    <a:p>
                      <a:pPr algn="ctr"/>
                      <a:endParaRPr lang="en-GB" sz="1600" u="none">
                        <a:solidFill>
                          <a:srgbClr val="002060"/>
                        </a:solidFill>
                      </a:endParaRPr>
                    </a:p>
                    <a:p>
                      <a:pPr algn="ctr"/>
                      <a:r>
                        <a:rPr lang="en-GB" sz="2400" b="1" u="none">
                          <a:solidFill>
                            <a:schemeClr val="bg1"/>
                          </a:solidFill>
                        </a:rPr>
                        <a:t>Children</a:t>
                      </a:r>
                      <a:r>
                        <a:rPr lang="en-GB" sz="2400" b="1" u="none" baseline="0">
                          <a:solidFill>
                            <a:schemeClr val="bg1"/>
                          </a:solidFill>
                        </a:rPr>
                        <a:t> work collaboratively to decide what babies need to grow and survive. They will discuss the importance of love and affection. They look at images that show how a baby grows inside its mother. Vocabulary used will include womb, uterus, ovum. We do not discuss ‘how the baby got there’.</a:t>
                      </a:r>
                      <a:endParaRPr lang="en-GB" sz="2400" b="1" u="none">
                        <a:solidFill>
                          <a:schemeClr val="bg1"/>
                        </a:solidFill>
                      </a:endParaRPr>
                    </a:p>
                  </a:txBody>
                  <a:tcPr>
                    <a:lnL w="38100" cap="flat" cmpd="sng" algn="ctr">
                      <a:solidFill>
                        <a:srgbClr val="002060"/>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2">
                        <a:lumMod val="40000"/>
                        <a:lumOff val="60000"/>
                      </a:schemeClr>
                    </a:solidFill>
                  </a:tcPr>
                </a:tc>
                <a:extLst>
                  <a:ext uri="{0D108BD9-81ED-4DB2-BD59-A6C34878D82A}">
                    <a16:rowId xmlns:a16="http://schemas.microsoft.com/office/drawing/2014/main" val="893433151"/>
                  </a:ext>
                </a:extLst>
              </a:tr>
            </a:tbl>
          </a:graphicData>
        </a:graphic>
      </p:graphicFrame>
      <p:sp>
        <p:nvSpPr>
          <p:cNvPr id="4" name="TextBox 3">
            <a:extLst>
              <a:ext uri="{FF2B5EF4-FFF2-40B4-BE49-F238E27FC236}">
                <a16:creationId xmlns:a16="http://schemas.microsoft.com/office/drawing/2014/main" id="{58CA4D0F-78D3-4A98-AA7B-EAA09F4AC1C2}"/>
              </a:ext>
            </a:extLst>
          </p:cNvPr>
          <p:cNvSpPr txBox="1"/>
          <p:nvPr/>
        </p:nvSpPr>
        <p:spPr>
          <a:xfrm>
            <a:off x="10170942" y="450166"/>
            <a:ext cx="1182858" cy="369332"/>
          </a:xfrm>
          <a:prstGeom prst="rect">
            <a:avLst/>
          </a:prstGeom>
          <a:noFill/>
        </p:spPr>
        <p:txBody>
          <a:bodyPr wrap="square" rtlCol="0">
            <a:spAutoFit/>
          </a:bodyPr>
          <a:lstStyle/>
          <a:p>
            <a:r>
              <a:rPr lang="en-GB" dirty="0"/>
              <a:t>RD</a:t>
            </a:r>
          </a:p>
        </p:txBody>
      </p:sp>
    </p:spTree>
    <p:extLst>
      <p:ext uri="{BB962C8B-B14F-4D97-AF65-F5344CB8AC3E}">
        <p14:creationId xmlns:p14="http://schemas.microsoft.com/office/powerpoint/2010/main" val="3834119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Lesson 2 resource</a:t>
            </a:r>
          </a:p>
        </p:txBody>
      </p:sp>
      <p:pic>
        <p:nvPicPr>
          <p:cNvPr id="4" name="Picture 3"/>
          <p:cNvPicPr>
            <a:picLocks noChangeAspect="1"/>
          </p:cNvPicPr>
          <p:nvPr/>
        </p:nvPicPr>
        <p:blipFill rotWithShape="1">
          <a:blip r:embed="rId2"/>
          <a:srcRect l="2882" t="9147" r="2610" b="4578"/>
          <a:stretch/>
        </p:blipFill>
        <p:spPr>
          <a:xfrm>
            <a:off x="303627" y="1687759"/>
            <a:ext cx="4278241" cy="2185422"/>
          </a:xfrm>
          <a:prstGeom prst="rect">
            <a:avLst/>
          </a:prstGeom>
        </p:spPr>
      </p:pic>
      <p:pic>
        <p:nvPicPr>
          <p:cNvPr id="5" name="Picture 4"/>
          <p:cNvPicPr>
            <a:picLocks noChangeAspect="1"/>
          </p:cNvPicPr>
          <p:nvPr/>
        </p:nvPicPr>
        <p:blipFill rotWithShape="1">
          <a:blip r:embed="rId3"/>
          <a:srcRect l="2270" t="7970" r="2201" b="5513"/>
          <a:stretch/>
        </p:blipFill>
        <p:spPr>
          <a:xfrm>
            <a:off x="280475" y="3887774"/>
            <a:ext cx="4324543" cy="2213203"/>
          </a:xfrm>
          <a:prstGeom prst="rect">
            <a:avLst/>
          </a:prstGeom>
        </p:spPr>
      </p:pic>
      <p:pic>
        <p:nvPicPr>
          <p:cNvPr id="6" name="Picture 5"/>
          <p:cNvPicPr>
            <a:picLocks noChangeAspect="1"/>
          </p:cNvPicPr>
          <p:nvPr/>
        </p:nvPicPr>
        <p:blipFill rotWithShape="1">
          <a:blip r:embed="rId4"/>
          <a:srcRect l="2892" t="4134" r="3234" b="51982"/>
          <a:stretch/>
        </p:blipFill>
        <p:spPr>
          <a:xfrm>
            <a:off x="4811965" y="139038"/>
            <a:ext cx="4231940" cy="2203942"/>
          </a:xfrm>
          <a:prstGeom prst="rect">
            <a:avLst/>
          </a:prstGeom>
        </p:spPr>
      </p:pic>
      <p:pic>
        <p:nvPicPr>
          <p:cNvPr id="7" name="Picture 6"/>
          <p:cNvPicPr>
            <a:picLocks noChangeAspect="1"/>
          </p:cNvPicPr>
          <p:nvPr/>
        </p:nvPicPr>
        <p:blipFill rotWithShape="1">
          <a:blip r:embed="rId4"/>
          <a:srcRect l="3509" t="54104" r="2619" b="2012"/>
          <a:stretch/>
        </p:blipFill>
        <p:spPr>
          <a:xfrm>
            <a:off x="4811965" y="2360221"/>
            <a:ext cx="4231940" cy="2203942"/>
          </a:xfrm>
          <a:prstGeom prst="rect">
            <a:avLst/>
          </a:prstGeom>
        </p:spPr>
      </p:pic>
      <p:grpSp>
        <p:nvGrpSpPr>
          <p:cNvPr id="10" name="Group 9"/>
          <p:cNvGrpSpPr/>
          <p:nvPr/>
        </p:nvGrpSpPr>
        <p:grpSpPr>
          <a:xfrm>
            <a:off x="4811965" y="4590290"/>
            <a:ext cx="4231940" cy="2093990"/>
            <a:chOff x="6439175" y="4298524"/>
            <a:chExt cx="4914625" cy="2559476"/>
          </a:xfrm>
        </p:grpSpPr>
        <p:pic>
          <p:nvPicPr>
            <p:cNvPr id="9" name="Picture 8"/>
            <p:cNvPicPr>
              <a:picLocks noChangeAspect="1"/>
            </p:cNvPicPr>
            <p:nvPr/>
          </p:nvPicPr>
          <p:blipFill rotWithShape="1">
            <a:blip r:embed="rId4"/>
            <a:srcRect l="3509" t="54104" r="2619" b="2012"/>
            <a:stretch/>
          </p:blipFill>
          <p:spPr>
            <a:xfrm>
              <a:off x="6439175" y="4298524"/>
              <a:ext cx="4914625" cy="2559476"/>
            </a:xfrm>
            <a:prstGeom prst="rect">
              <a:avLst/>
            </a:prstGeom>
          </p:spPr>
        </p:pic>
        <p:pic>
          <p:nvPicPr>
            <p:cNvPr id="8" name="Picture 7"/>
            <p:cNvPicPr>
              <a:picLocks noChangeAspect="1"/>
            </p:cNvPicPr>
            <p:nvPr/>
          </p:nvPicPr>
          <p:blipFill>
            <a:blip r:embed="rId5"/>
            <a:stretch>
              <a:fillRect/>
            </a:stretch>
          </p:blipFill>
          <p:spPr>
            <a:xfrm>
              <a:off x="6761376" y="4447335"/>
              <a:ext cx="4270221" cy="2261853"/>
            </a:xfrm>
            <a:prstGeom prst="rect">
              <a:avLst/>
            </a:prstGeom>
          </p:spPr>
        </p:pic>
      </p:grpSp>
      <p:sp>
        <p:nvSpPr>
          <p:cNvPr id="11" name="TextBox 10">
            <a:extLst>
              <a:ext uri="{FF2B5EF4-FFF2-40B4-BE49-F238E27FC236}">
                <a16:creationId xmlns:a16="http://schemas.microsoft.com/office/drawing/2014/main" id="{ABCF785A-1FB2-4D27-BF89-EC91E61A151C}"/>
              </a:ext>
            </a:extLst>
          </p:cNvPr>
          <p:cNvSpPr txBox="1"/>
          <p:nvPr/>
        </p:nvSpPr>
        <p:spPr>
          <a:xfrm>
            <a:off x="10170942" y="450166"/>
            <a:ext cx="1182858" cy="369332"/>
          </a:xfrm>
          <a:prstGeom prst="rect">
            <a:avLst/>
          </a:prstGeom>
          <a:noFill/>
        </p:spPr>
        <p:txBody>
          <a:bodyPr wrap="square" rtlCol="0">
            <a:spAutoFit/>
          </a:bodyPr>
          <a:lstStyle/>
          <a:p>
            <a:r>
              <a:rPr lang="en-GB" dirty="0"/>
              <a:t>RD</a:t>
            </a:r>
          </a:p>
        </p:txBody>
      </p:sp>
    </p:spTree>
    <p:extLst>
      <p:ext uri="{BB962C8B-B14F-4D97-AF65-F5344CB8AC3E}">
        <p14:creationId xmlns:p14="http://schemas.microsoft.com/office/powerpoint/2010/main" val="19388668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358536"/>
          </a:xfrm>
        </p:spPr>
        <p:txBody>
          <a:bodyPr/>
          <a:lstStyle/>
          <a:p>
            <a:r>
              <a:rPr lang="en-GB" b="1" dirty="0">
                <a:solidFill>
                  <a:srgbClr val="002060"/>
                </a:solidFill>
                <a:latin typeface="+mn-lt"/>
              </a:rPr>
              <a:t>Term 6 – Changing me</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955628816"/>
              </p:ext>
            </p:extLst>
          </p:nvPr>
        </p:nvGraphicFramePr>
        <p:xfrm>
          <a:off x="838200" y="1045030"/>
          <a:ext cx="10515600" cy="5617028"/>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840782178"/>
                    </a:ext>
                  </a:extLst>
                </a:gridCol>
                <a:gridCol w="5257800">
                  <a:extLst>
                    <a:ext uri="{9D8B030D-6E8A-4147-A177-3AD203B41FA5}">
                      <a16:colId xmlns:a16="http://schemas.microsoft.com/office/drawing/2014/main" val="1285986838"/>
                    </a:ext>
                  </a:extLst>
                </a:gridCol>
              </a:tblGrid>
              <a:tr h="5617028">
                <a:tc>
                  <a:txBody>
                    <a:bodyPr/>
                    <a:lstStyle/>
                    <a:p>
                      <a:pPr algn="ctr"/>
                      <a:r>
                        <a:rPr lang="en-GB" sz="2800" u="sng">
                          <a:solidFill>
                            <a:schemeClr val="tx1"/>
                          </a:solidFill>
                        </a:rPr>
                        <a:t>Lesson 3</a:t>
                      </a:r>
                      <a:br>
                        <a:rPr lang="en-GB" sz="2800">
                          <a:solidFill>
                            <a:schemeClr val="tx1"/>
                          </a:solidFill>
                        </a:rPr>
                      </a:br>
                      <a:endParaRPr lang="en-GB" sz="1600">
                        <a:solidFill>
                          <a:schemeClr val="tx1"/>
                        </a:solidFill>
                      </a:endParaRPr>
                    </a:p>
                    <a:p>
                      <a:pPr algn="ctr"/>
                      <a:r>
                        <a:rPr lang="en-GB" sz="3600" baseline="0">
                          <a:solidFill>
                            <a:srgbClr val="002060"/>
                          </a:solidFill>
                        </a:rPr>
                        <a:t>Outside body changes</a:t>
                      </a:r>
                    </a:p>
                    <a:p>
                      <a:pPr algn="ctr"/>
                      <a:endParaRPr lang="en-GB" sz="1200" baseline="0"/>
                    </a:p>
                    <a:p>
                      <a:pPr algn="ctr"/>
                      <a:r>
                        <a:rPr lang="en-GB" sz="2200" baseline="0">
                          <a:solidFill>
                            <a:schemeClr val="bg1"/>
                          </a:solidFill>
                        </a:rPr>
                        <a:t>Children will discuss any changes that have happened in their lives. We will acknowledge that change can be exciting but also, at times, difficult. </a:t>
                      </a:r>
                      <a:br>
                        <a:rPr lang="en-GB" sz="2200" baseline="0">
                          <a:solidFill>
                            <a:schemeClr val="bg1"/>
                          </a:solidFill>
                        </a:rPr>
                      </a:br>
                      <a:r>
                        <a:rPr lang="en-GB" sz="2200" baseline="0">
                          <a:solidFill>
                            <a:schemeClr val="bg1"/>
                          </a:solidFill>
                        </a:rPr>
                        <a:t>Children will be sensitively introduced to the concept of puberty and that it  refers to a collection of changes that will gradually change their bodies from a child’s body into an adult body.</a:t>
                      </a:r>
                      <a:endParaRPr lang="en-GB" sz="2200">
                        <a:solidFill>
                          <a:schemeClr val="bg1"/>
                        </a:solidFill>
                      </a:endParaRPr>
                    </a:p>
                  </a:txBody>
                  <a:tcPr>
                    <a:lnR w="38100" cap="flat" cmpd="sng" algn="ctr">
                      <a:solidFill>
                        <a:srgbClr val="002060"/>
                      </a:solidFill>
                      <a:prstDash val="solid"/>
                      <a:round/>
                      <a:headEnd type="none" w="med" len="med"/>
                      <a:tailEnd type="none" w="med" len="med"/>
                    </a:lnR>
                    <a:solidFill>
                      <a:schemeClr val="accent2">
                        <a:lumMod val="40000"/>
                        <a:lumOff val="60000"/>
                      </a:schemeClr>
                    </a:solidFill>
                  </a:tcPr>
                </a:tc>
                <a:tc>
                  <a:txBody>
                    <a:bodyPr/>
                    <a:lstStyle/>
                    <a:p>
                      <a:pPr algn="ctr"/>
                      <a:r>
                        <a:rPr lang="en-GB" sz="2800" u="sng">
                          <a:solidFill>
                            <a:schemeClr val="tx1"/>
                          </a:solidFill>
                        </a:rPr>
                        <a:t>Lesson</a:t>
                      </a:r>
                      <a:r>
                        <a:rPr lang="en-GB" sz="2800" u="sng" baseline="0">
                          <a:solidFill>
                            <a:schemeClr val="tx1"/>
                          </a:solidFill>
                        </a:rPr>
                        <a:t> 4</a:t>
                      </a:r>
                    </a:p>
                    <a:p>
                      <a:pPr algn="ctr"/>
                      <a:endParaRPr lang="en-GB" sz="1600" u="sng" baseline="0">
                        <a:solidFill>
                          <a:schemeClr val="tx1"/>
                        </a:solidFill>
                      </a:endParaRPr>
                    </a:p>
                    <a:p>
                      <a:pPr algn="ctr"/>
                      <a:r>
                        <a:rPr lang="en-GB" sz="3600" u="none">
                          <a:solidFill>
                            <a:srgbClr val="002060"/>
                          </a:solidFill>
                        </a:rPr>
                        <a:t>Inside body changes</a:t>
                      </a:r>
                    </a:p>
                    <a:p>
                      <a:pPr algn="ctr"/>
                      <a:endParaRPr lang="en-GB" sz="1200" u="none">
                        <a:solidFill>
                          <a:srgbClr val="002060"/>
                        </a:solidFill>
                      </a:endParaRPr>
                    </a:p>
                    <a:p>
                      <a:pPr algn="ctr"/>
                      <a:r>
                        <a:rPr lang="en-GB" sz="2200" b="1" u="none" baseline="0">
                          <a:solidFill>
                            <a:schemeClr val="bg1"/>
                          </a:solidFill>
                        </a:rPr>
                        <a:t>We will think about how new life starts and reflect back to lesson </a:t>
                      </a:r>
                      <a:br>
                        <a:rPr lang="en-GB" sz="2200" b="1" u="none" baseline="0">
                          <a:solidFill>
                            <a:schemeClr val="bg1"/>
                          </a:solidFill>
                        </a:rPr>
                      </a:br>
                      <a:r>
                        <a:rPr lang="en-GB" sz="2200" b="1" u="none" baseline="0">
                          <a:solidFill>
                            <a:schemeClr val="bg1"/>
                          </a:solidFill>
                        </a:rPr>
                        <a:t>3 to explain that puberty is about getting our bodies ready for making and having babies when we are adults. We will discuss the changes </a:t>
                      </a:r>
                      <a:br>
                        <a:rPr lang="en-GB" sz="2200" b="1" u="none" baseline="0">
                          <a:solidFill>
                            <a:schemeClr val="bg1"/>
                          </a:solidFill>
                        </a:rPr>
                      </a:br>
                      <a:r>
                        <a:rPr lang="en-GB" sz="2200" b="1" u="none" baseline="0">
                          <a:solidFill>
                            <a:schemeClr val="bg1"/>
                          </a:solidFill>
                        </a:rPr>
                        <a:t>to the male and female reproductive system. Key vocabulary: testicles, sperm, penis, ovaries, egg, ovum, womb, vagina and period. Children have an opportunity to ask a question in confidence using a post-it. </a:t>
                      </a:r>
                      <a:endParaRPr lang="en-GB" sz="2200" b="1" u="none">
                        <a:solidFill>
                          <a:schemeClr val="bg1"/>
                        </a:solidFill>
                      </a:endParaRPr>
                    </a:p>
                  </a:txBody>
                  <a:tcPr>
                    <a:lnL w="38100" cap="flat" cmpd="sng" algn="ctr">
                      <a:solidFill>
                        <a:srgbClr val="002060"/>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2">
                        <a:lumMod val="40000"/>
                        <a:lumOff val="60000"/>
                      </a:schemeClr>
                    </a:solidFill>
                  </a:tcPr>
                </a:tc>
                <a:extLst>
                  <a:ext uri="{0D108BD9-81ED-4DB2-BD59-A6C34878D82A}">
                    <a16:rowId xmlns:a16="http://schemas.microsoft.com/office/drawing/2014/main" val="893433151"/>
                  </a:ext>
                </a:extLst>
              </a:tr>
            </a:tbl>
          </a:graphicData>
        </a:graphic>
      </p:graphicFrame>
      <p:sp>
        <p:nvSpPr>
          <p:cNvPr id="4" name="TextBox 3">
            <a:extLst>
              <a:ext uri="{FF2B5EF4-FFF2-40B4-BE49-F238E27FC236}">
                <a16:creationId xmlns:a16="http://schemas.microsoft.com/office/drawing/2014/main" id="{AEA641EC-3C8B-4E10-B7AF-02197B50DB05}"/>
              </a:ext>
            </a:extLst>
          </p:cNvPr>
          <p:cNvSpPr txBox="1"/>
          <p:nvPr/>
        </p:nvSpPr>
        <p:spPr>
          <a:xfrm>
            <a:off x="10170942" y="450166"/>
            <a:ext cx="1182858" cy="369332"/>
          </a:xfrm>
          <a:prstGeom prst="rect">
            <a:avLst/>
          </a:prstGeom>
          <a:noFill/>
        </p:spPr>
        <p:txBody>
          <a:bodyPr wrap="square" rtlCol="0">
            <a:spAutoFit/>
          </a:bodyPr>
          <a:lstStyle/>
          <a:p>
            <a:r>
              <a:rPr lang="en-GB" dirty="0"/>
              <a:t>BS</a:t>
            </a:r>
          </a:p>
        </p:txBody>
      </p:sp>
    </p:spTree>
    <p:extLst>
      <p:ext uri="{BB962C8B-B14F-4D97-AF65-F5344CB8AC3E}">
        <p14:creationId xmlns:p14="http://schemas.microsoft.com/office/powerpoint/2010/main" val="34380269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190901"/>
          </a:xfrm>
        </p:spPr>
        <p:txBody>
          <a:bodyPr/>
          <a:lstStyle/>
          <a:p>
            <a:r>
              <a:rPr lang="en-GB"/>
              <a:t>Lesson 3 resources</a:t>
            </a:r>
          </a:p>
        </p:txBody>
      </p:sp>
      <p:sp>
        <p:nvSpPr>
          <p:cNvPr id="12" name="Rectangle 11"/>
          <p:cNvSpPr/>
          <p:nvPr/>
        </p:nvSpPr>
        <p:spPr>
          <a:xfrm>
            <a:off x="2011679" y="1"/>
            <a:ext cx="1071154" cy="11254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rotWithShape="1">
          <a:blip r:embed="rId2"/>
          <a:srcRect t="440"/>
          <a:stretch/>
        </p:blipFill>
        <p:spPr>
          <a:xfrm>
            <a:off x="7125787" y="0"/>
            <a:ext cx="5066213" cy="6858000"/>
          </a:xfrm>
          <a:prstGeom prst="rect">
            <a:avLst/>
          </a:prstGeom>
        </p:spPr>
      </p:pic>
      <p:grpSp>
        <p:nvGrpSpPr>
          <p:cNvPr id="17" name="Group 16"/>
          <p:cNvGrpSpPr/>
          <p:nvPr/>
        </p:nvGrpSpPr>
        <p:grpSpPr>
          <a:xfrm>
            <a:off x="318950" y="888274"/>
            <a:ext cx="6350029" cy="5947005"/>
            <a:chOff x="318950" y="888274"/>
            <a:chExt cx="6350029" cy="5947005"/>
          </a:xfrm>
          <a:noFill/>
        </p:grpSpPr>
        <p:pic>
          <p:nvPicPr>
            <p:cNvPr id="11" name="Picture 10"/>
            <p:cNvPicPr>
              <a:picLocks noChangeAspect="1"/>
            </p:cNvPicPr>
            <p:nvPr/>
          </p:nvPicPr>
          <p:blipFill>
            <a:blip r:embed="rId3"/>
            <a:stretch>
              <a:fillRect/>
            </a:stretch>
          </p:blipFill>
          <p:spPr>
            <a:xfrm>
              <a:off x="2547256" y="3322055"/>
              <a:ext cx="4121723" cy="3513224"/>
            </a:xfrm>
            <a:prstGeom prst="rect">
              <a:avLst/>
            </a:prstGeom>
            <a:grpFill/>
          </p:spPr>
        </p:pic>
        <p:pic>
          <p:nvPicPr>
            <p:cNvPr id="3" name="Picture 2"/>
            <p:cNvPicPr>
              <a:picLocks noChangeAspect="1"/>
            </p:cNvPicPr>
            <p:nvPr/>
          </p:nvPicPr>
          <p:blipFill rotWithShape="1">
            <a:blip r:embed="rId4"/>
            <a:srcRect t="7678"/>
            <a:stretch/>
          </p:blipFill>
          <p:spPr>
            <a:xfrm>
              <a:off x="318950" y="1019994"/>
              <a:ext cx="4156166" cy="3201085"/>
            </a:xfrm>
            <a:prstGeom prst="rect">
              <a:avLst/>
            </a:prstGeom>
            <a:grpFill/>
          </p:spPr>
        </p:pic>
        <p:sp>
          <p:nvSpPr>
            <p:cNvPr id="15" name="Rectangle 14"/>
            <p:cNvSpPr/>
            <p:nvPr/>
          </p:nvSpPr>
          <p:spPr>
            <a:xfrm>
              <a:off x="1802674" y="888274"/>
              <a:ext cx="940526" cy="41801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4422864" y="3463358"/>
              <a:ext cx="940526" cy="41801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 name="TextBox 9">
            <a:extLst>
              <a:ext uri="{FF2B5EF4-FFF2-40B4-BE49-F238E27FC236}">
                <a16:creationId xmlns:a16="http://schemas.microsoft.com/office/drawing/2014/main" id="{286A8AA6-9560-4A0B-92F3-452A8D050C6D}"/>
              </a:ext>
            </a:extLst>
          </p:cNvPr>
          <p:cNvSpPr txBox="1"/>
          <p:nvPr/>
        </p:nvSpPr>
        <p:spPr>
          <a:xfrm>
            <a:off x="6077550" y="112543"/>
            <a:ext cx="1182858" cy="369332"/>
          </a:xfrm>
          <a:prstGeom prst="rect">
            <a:avLst/>
          </a:prstGeom>
          <a:noFill/>
        </p:spPr>
        <p:txBody>
          <a:bodyPr wrap="square" rtlCol="0">
            <a:spAutoFit/>
          </a:bodyPr>
          <a:lstStyle/>
          <a:p>
            <a:r>
              <a:rPr lang="en-GB" dirty="0"/>
              <a:t>BS</a:t>
            </a:r>
          </a:p>
        </p:txBody>
      </p:sp>
    </p:spTree>
    <p:extLst>
      <p:ext uri="{BB962C8B-B14F-4D97-AF65-F5344CB8AC3E}">
        <p14:creationId xmlns:p14="http://schemas.microsoft.com/office/powerpoint/2010/main" val="12167512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8904" y="258606"/>
            <a:ext cx="10515600" cy="603535"/>
          </a:xfrm>
        </p:spPr>
        <p:txBody>
          <a:bodyPr>
            <a:normAutofit fontScale="90000"/>
          </a:bodyPr>
          <a:lstStyle/>
          <a:p>
            <a:r>
              <a:rPr lang="en-GB"/>
              <a:t>Lesson 4 resources</a:t>
            </a:r>
          </a:p>
        </p:txBody>
      </p:sp>
      <p:sp>
        <p:nvSpPr>
          <p:cNvPr id="12" name="Rectangle 11"/>
          <p:cNvSpPr/>
          <p:nvPr/>
        </p:nvSpPr>
        <p:spPr>
          <a:xfrm>
            <a:off x="2011679" y="1"/>
            <a:ext cx="1071154" cy="112542"/>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p:cNvGrpSpPr/>
          <p:nvPr/>
        </p:nvGrpSpPr>
        <p:grpSpPr>
          <a:xfrm>
            <a:off x="568904" y="951935"/>
            <a:ext cx="8602276" cy="5690142"/>
            <a:chOff x="1230086" y="923799"/>
            <a:chExt cx="8602276" cy="5690142"/>
          </a:xfrm>
        </p:grpSpPr>
        <p:pic>
          <p:nvPicPr>
            <p:cNvPr id="4" name="Picture 3"/>
            <p:cNvPicPr>
              <a:picLocks noChangeAspect="1"/>
            </p:cNvPicPr>
            <p:nvPr/>
          </p:nvPicPr>
          <p:blipFill>
            <a:blip r:embed="rId2"/>
            <a:stretch>
              <a:fillRect/>
            </a:stretch>
          </p:blipFill>
          <p:spPr>
            <a:xfrm>
              <a:off x="1230086" y="923799"/>
              <a:ext cx="4277322" cy="5658640"/>
            </a:xfrm>
            <a:prstGeom prst="rect">
              <a:avLst/>
            </a:prstGeom>
          </p:spPr>
        </p:pic>
        <p:pic>
          <p:nvPicPr>
            <p:cNvPr id="5" name="Picture 4"/>
            <p:cNvPicPr>
              <a:picLocks noChangeAspect="1"/>
            </p:cNvPicPr>
            <p:nvPr/>
          </p:nvPicPr>
          <p:blipFill>
            <a:blip r:embed="rId3"/>
            <a:stretch>
              <a:fillRect/>
            </a:stretch>
          </p:blipFill>
          <p:spPr>
            <a:xfrm>
              <a:off x="5507408" y="926722"/>
              <a:ext cx="4324954" cy="5687219"/>
            </a:xfrm>
            <a:prstGeom prst="rect">
              <a:avLst/>
            </a:prstGeom>
          </p:spPr>
        </p:pic>
        <p:sp>
          <p:nvSpPr>
            <p:cNvPr id="6" name="Rectangle 5"/>
            <p:cNvSpPr/>
            <p:nvPr/>
          </p:nvSpPr>
          <p:spPr>
            <a:xfrm>
              <a:off x="1230086" y="3683726"/>
              <a:ext cx="441960" cy="13062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6762149" y="3705018"/>
              <a:ext cx="441960" cy="13062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 name="TextBox 8">
            <a:extLst>
              <a:ext uri="{FF2B5EF4-FFF2-40B4-BE49-F238E27FC236}">
                <a16:creationId xmlns:a16="http://schemas.microsoft.com/office/drawing/2014/main" id="{F9DC18FC-E735-4C9B-9376-3E7181E2818F}"/>
              </a:ext>
            </a:extLst>
          </p:cNvPr>
          <p:cNvSpPr txBox="1"/>
          <p:nvPr/>
        </p:nvSpPr>
        <p:spPr>
          <a:xfrm>
            <a:off x="10170942" y="450166"/>
            <a:ext cx="1182858" cy="369332"/>
          </a:xfrm>
          <a:prstGeom prst="rect">
            <a:avLst/>
          </a:prstGeom>
          <a:noFill/>
        </p:spPr>
        <p:txBody>
          <a:bodyPr wrap="square" rtlCol="0">
            <a:spAutoFit/>
          </a:bodyPr>
          <a:lstStyle/>
          <a:p>
            <a:r>
              <a:rPr lang="en-GB" dirty="0"/>
              <a:t>BS</a:t>
            </a:r>
          </a:p>
        </p:txBody>
      </p:sp>
    </p:spTree>
    <p:extLst>
      <p:ext uri="{BB962C8B-B14F-4D97-AF65-F5344CB8AC3E}">
        <p14:creationId xmlns:p14="http://schemas.microsoft.com/office/powerpoint/2010/main" val="12228877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rgbClr val="002060"/>
                </a:solidFill>
                <a:latin typeface="+mn-lt"/>
              </a:rPr>
              <a:t>Term 6 – Changing me</a:t>
            </a: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1207250047"/>
              </p:ext>
            </p:extLst>
          </p:nvPr>
        </p:nvGraphicFramePr>
        <p:xfrm>
          <a:off x="838200" y="1690688"/>
          <a:ext cx="10515600" cy="4696044"/>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840782178"/>
                    </a:ext>
                  </a:extLst>
                </a:gridCol>
                <a:gridCol w="5257800">
                  <a:extLst>
                    <a:ext uri="{9D8B030D-6E8A-4147-A177-3AD203B41FA5}">
                      <a16:colId xmlns:a16="http://schemas.microsoft.com/office/drawing/2014/main" val="1285986838"/>
                    </a:ext>
                  </a:extLst>
                </a:gridCol>
              </a:tblGrid>
              <a:tr h="4696044">
                <a:tc>
                  <a:txBody>
                    <a:bodyPr/>
                    <a:lstStyle/>
                    <a:p>
                      <a:pPr algn="ctr"/>
                      <a:r>
                        <a:rPr lang="en-GB" sz="2800" u="sng">
                          <a:solidFill>
                            <a:schemeClr val="tx1"/>
                          </a:solidFill>
                        </a:rPr>
                        <a:t>Lesson 5</a:t>
                      </a:r>
                      <a:br>
                        <a:rPr lang="en-GB" sz="2800">
                          <a:solidFill>
                            <a:schemeClr val="tx1"/>
                          </a:solidFill>
                        </a:rPr>
                      </a:br>
                      <a:endParaRPr lang="en-GB" sz="2800">
                        <a:solidFill>
                          <a:schemeClr val="tx1"/>
                        </a:solidFill>
                      </a:endParaRPr>
                    </a:p>
                    <a:p>
                      <a:pPr algn="ctr"/>
                      <a:r>
                        <a:rPr lang="en-GB" sz="3600" baseline="0">
                          <a:solidFill>
                            <a:srgbClr val="002060"/>
                          </a:solidFill>
                        </a:rPr>
                        <a:t>Family stereotypes</a:t>
                      </a:r>
                    </a:p>
                    <a:p>
                      <a:pPr algn="ctr"/>
                      <a:endParaRPr lang="en-GB" sz="1800" baseline="0"/>
                    </a:p>
                    <a:p>
                      <a:pPr algn="ctr"/>
                      <a:r>
                        <a:rPr lang="en-GB" sz="2400" baseline="0">
                          <a:solidFill>
                            <a:schemeClr val="bg1"/>
                          </a:solidFill>
                        </a:rPr>
                        <a:t>We will revisit our discussions about stereotypes and think more on how these ideas are developed. We will explore the idea of having our opinions questioned and how it feels to change our thoughts or ideas about something.</a:t>
                      </a:r>
                      <a:endParaRPr lang="en-GB" sz="2400">
                        <a:solidFill>
                          <a:schemeClr val="bg1"/>
                        </a:solidFill>
                      </a:endParaRPr>
                    </a:p>
                  </a:txBody>
                  <a:tcPr>
                    <a:lnR w="38100" cap="flat" cmpd="sng" algn="ctr">
                      <a:solidFill>
                        <a:srgbClr val="002060"/>
                      </a:solidFill>
                      <a:prstDash val="solid"/>
                      <a:round/>
                      <a:headEnd type="none" w="med" len="med"/>
                      <a:tailEnd type="none" w="med" len="med"/>
                    </a:lnR>
                    <a:solidFill>
                      <a:schemeClr val="accent2">
                        <a:lumMod val="40000"/>
                        <a:lumOff val="60000"/>
                      </a:schemeClr>
                    </a:solidFill>
                  </a:tcPr>
                </a:tc>
                <a:tc>
                  <a:txBody>
                    <a:bodyPr/>
                    <a:lstStyle/>
                    <a:p>
                      <a:pPr algn="ctr"/>
                      <a:r>
                        <a:rPr lang="en-GB" sz="2800" u="sng">
                          <a:solidFill>
                            <a:schemeClr val="tx1"/>
                          </a:solidFill>
                        </a:rPr>
                        <a:t>Lesson</a:t>
                      </a:r>
                      <a:r>
                        <a:rPr lang="en-GB" sz="2800" u="sng" baseline="0">
                          <a:solidFill>
                            <a:schemeClr val="tx1"/>
                          </a:solidFill>
                        </a:rPr>
                        <a:t> 6</a:t>
                      </a:r>
                    </a:p>
                    <a:p>
                      <a:pPr algn="ctr"/>
                      <a:endParaRPr lang="en-GB" sz="2800" u="sng" baseline="0">
                        <a:solidFill>
                          <a:schemeClr val="tx1"/>
                        </a:solidFill>
                      </a:endParaRPr>
                    </a:p>
                    <a:p>
                      <a:pPr algn="ctr"/>
                      <a:r>
                        <a:rPr lang="en-GB" sz="3600" u="none">
                          <a:solidFill>
                            <a:srgbClr val="002060"/>
                          </a:solidFill>
                        </a:rPr>
                        <a:t>Looking</a:t>
                      </a:r>
                      <a:r>
                        <a:rPr lang="en-GB" sz="3600" u="none" baseline="0">
                          <a:solidFill>
                            <a:srgbClr val="002060"/>
                          </a:solidFill>
                        </a:rPr>
                        <a:t> ahead</a:t>
                      </a:r>
                      <a:endParaRPr lang="en-GB" sz="3600" u="none">
                        <a:solidFill>
                          <a:srgbClr val="002060"/>
                        </a:solidFill>
                      </a:endParaRPr>
                    </a:p>
                    <a:p>
                      <a:pPr algn="ctr"/>
                      <a:endParaRPr lang="en-GB" sz="1800" u="none">
                        <a:solidFill>
                          <a:srgbClr val="002060"/>
                        </a:solidFill>
                      </a:endParaRPr>
                    </a:p>
                    <a:p>
                      <a:pPr algn="ctr"/>
                      <a:r>
                        <a:rPr lang="en-GB" sz="2400" b="1" u="none">
                          <a:solidFill>
                            <a:schemeClr val="bg1"/>
                          </a:solidFill>
                        </a:rPr>
                        <a:t>The children will reflect on the </a:t>
                      </a:r>
                      <a:br>
                        <a:rPr lang="en-GB" sz="2400" b="1" u="none">
                          <a:solidFill>
                            <a:schemeClr val="bg1"/>
                          </a:solidFill>
                        </a:rPr>
                      </a:br>
                      <a:r>
                        <a:rPr lang="en-GB" sz="2400" b="1" u="none">
                          <a:solidFill>
                            <a:schemeClr val="bg1"/>
                          </a:solidFill>
                        </a:rPr>
                        <a:t>learning from this unit of work </a:t>
                      </a:r>
                      <a:br>
                        <a:rPr lang="en-GB" sz="2400" b="1" u="none">
                          <a:solidFill>
                            <a:schemeClr val="bg1"/>
                          </a:solidFill>
                        </a:rPr>
                      </a:br>
                      <a:r>
                        <a:rPr lang="en-GB" sz="2400" b="1" u="none">
                          <a:solidFill>
                            <a:schemeClr val="bg1"/>
                          </a:solidFill>
                        </a:rPr>
                        <a:t>and make a ribbon mobile</a:t>
                      </a:r>
                      <a:r>
                        <a:rPr lang="en-GB" sz="2400" b="1" u="none" baseline="0">
                          <a:solidFill>
                            <a:schemeClr val="bg1"/>
                          </a:solidFill>
                        </a:rPr>
                        <a:t> to show </a:t>
                      </a:r>
                      <a:br>
                        <a:rPr lang="en-GB" sz="2400" b="1" u="none" baseline="0">
                          <a:solidFill>
                            <a:schemeClr val="bg1"/>
                          </a:solidFill>
                        </a:rPr>
                      </a:br>
                      <a:r>
                        <a:rPr lang="en-GB" sz="2400" b="1" u="none" baseline="0">
                          <a:solidFill>
                            <a:schemeClr val="bg1"/>
                          </a:solidFill>
                        </a:rPr>
                        <a:t>their understanding and have an </a:t>
                      </a:r>
                      <a:br>
                        <a:rPr lang="en-GB" sz="2400" b="1" u="none" baseline="0">
                          <a:solidFill>
                            <a:schemeClr val="bg1"/>
                          </a:solidFill>
                        </a:rPr>
                      </a:br>
                      <a:r>
                        <a:rPr lang="en-GB" sz="2400" b="1" u="none" baseline="0">
                          <a:solidFill>
                            <a:schemeClr val="bg1"/>
                          </a:solidFill>
                        </a:rPr>
                        <a:t>opportunity to ask questions. </a:t>
                      </a:r>
                      <a:br>
                        <a:rPr lang="en-GB" sz="2400" b="1" u="none" baseline="0">
                          <a:solidFill>
                            <a:schemeClr val="bg1"/>
                          </a:solidFill>
                        </a:rPr>
                      </a:br>
                      <a:r>
                        <a:rPr lang="en-GB" sz="2400" b="1" u="none">
                          <a:solidFill>
                            <a:schemeClr val="bg1"/>
                          </a:solidFill>
                        </a:rPr>
                        <a:t>Children will</a:t>
                      </a:r>
                      <a:r>
                        <a:rPr lang="en-GB" sz="2400" b="1" u="none" baseline="0">
                          <a:solidFill>
                            <a:schemeClr val="bg1"/>
                          </a:solidFill>
                        </a:rPr>
                        <a:t> think about their transition to Year 4 and what they </a:t>
                      </a:r>
                      <a:br>
                        <a:rPr lang="en-GB" sz="2400" b="1" u="none" baseline="0">
                          <a:solidFill>
                            <a:schemeClr val="bg1"/>
                          </a:solidFill>
                        </a:rPr>
                      </a:br>
                      <a:r>
                        <a:rPr lang="en-GB" sz="2400" b="1" u="none" baseline="0">
                          <a:solidFill>
                            <a:schemeClr val="bg1"/>
                          </a:solidFill>
                        </a:rPr>
                        <a:t>are looking forward to. </a:t>
                      </a:r>
                    </a:p>
                  </a:txBody>
                  <a:tcPr>
                    <a:lnL w="38100" cap="flat" cmpd="sng" algn="ctr">
                      <a:solidFill>
                        <a:srgbClr val="002060"/>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accent2">
                        <a:lumMod val="40000"/>
                        <a:lumOff val="60000"/>
                      </a:schemeClr>
                    </a:solidFill>
                  </a:tcPr>
                </a:tc>
                <a:extLst>
                  <a:ext uri="{0D108BD9-81ED-4DB2-BD59-A6C34878D82A}">
                    <a16:rowId xmlns:a16="http://schemas.microsoft.com/office/drawing/2014/main" val="893433151"/>
                  </a:ext>
                </a:extLst>
              </a:tr>
            </a:tbl>
          </a:graphicData>
        </a:graphic>
      </p:graphicFrame>
      <p:sp>
        <p:nvSpPr>
          <p:cNvPr id="4" name="TextBox 3">
            <a:extLst>
              <a:ext uri="{FF2B5EF4-FFF2-40B4-BE49-F238E27FC236}">
                <a16:creationId xmlns:a16="http://schemas.microsoft.com/office/drawing/2014/main" id="{B8053AC4-30F6-4033-B018-8CA410F2CFCC}"/>
              </a:ext>
            </a:extLst>
          </p:cNvPr>
          <p:cNvSpPr txBox="1"/>
          <p:nvPr/>
        </p:nvSpPr>
        <p:spPr>
          <a:xfrm>
            <a:off x="10170942" y="450166"/>
            <a:ext cx="1182858" cy="369332"/>
          </a:xfrm>
          <a:prstGeom prst="rect">
            <a:avLst/>
          </a:prstGeom>
          <a:noFill/>
        </p:spPr>
        <p:txBody>
          <a:bodyPr wrap="square" rtlCol="0">
            <a:spAutoFit/>
          </a:bodyPr>
          <a:lstStyle/>
          <a:p>
            <a:r>
              <a:rPr lang="en-GB" dirty="0"/>
              <a:t>BS</a:t>
            </a:r>
          </a:p>
        </p:txBody>
      </p:sp>
    </p:spTree>
    <p:extLst>
      <p:ext uri="{BB962C8B-B14F-4D97-AF65-F5344CB8AC3E}">
        <p14:creationId xmlns:p14="http://schemas.microsoft.com/office/powerpoint/2010/main" val="22126971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Lesson 6 resource</a:t>
            </a:r>
          </a:p>
        </p:txBody>
      </p:sp>
      <p:pic>
        <p:nvPicPr>
          <p:cNvPr id="3" name="Picture 2"/>
          <p:cNvPicPr>
            <a:picLocks noChangeAspect="1"/>
          </p:cNvPicPr>
          <p:nvPr/>
        </p:nvPicPr>
        <p:blipFill>
          <a:blip r:embed="rId2"/>
          <a:stretch>
            <a:fillRect/>
          </a:stretch>
        </p:blipFill>
        <p:spPr>
          <a:xfrm rot="16200000">
            <a:off x="3591947" y="313170"/>
            <a:ext cx="5563726" cy="7525933"/>
          </a:xfrm>
          <a:prstGeom prst="rect">
            <a:avLst/>
          </a:prstGeom>
        </p:spPr>
      </p:pic>
      <p:sp>
        <p:nvSpPr>
          <p:cNvPr id="4" name="TextBox 3">
            <a:extLst>
              <a:ext uri="{FF2B5EF4-FFF2-40B4-BE49-F238E27FC236}">
                <a16:creationId xmlns:a16="http://schemas.microsoft.com/office/drawing/2014/main" id="{611CBF4A-4354-4CEB-BB3F-83801D1476F7}"/>
              </a:ext>
            </a:extLst>
          </p:cNvPr>
          <p:cNvSpPr txBox="1"/>
          <p:nvPr/>
        </p:nvSpPr>
        <p:spPr>
          <a:xfrm>
            <a:off x="10170942" y="450166"/>
            <a:ext cx="1182858" cy="369332"/>
          </a:xfrm>
          <a:prstGeom prst="rect">
            <a:avLst/>
          </a:prstGeom>
          <a:noFill/>
        </p:spPr>
        <p:txBody>
          <a:bodyPr wrap="square" rtlCol="0">
            <a:spAutoFit/>
          </a:bodyPr>
          <a:lstStyle/>
          <a:p>
            <a:r>
              <a:rPr lang="en-GB" dirty="0"/>
              <a:t>BS</a:t>
            </a:r>
          </a:p>
        </p:txBody>
      </p:sp>
    </p:spTree>
    <p:extLst>
      <p:ext uri="{BB962C8B-B14F-4D97-AF65-F5344CB8AC3E}">
        <p14:creationId xmlns:p14="http://schemas.microsoft.com/office/powerpoint/2010/main" val="200998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solidFill>
                  <a:schemeClr val="tx1"/>
                </a:solidFill>
              </a:rPr>
              <a:t>Any Questions ?</a:t>
            </a:r>
          </a:p>
        </p:txBody>
      </p:sp>
      <p:pic>
        <p:nvPicPr>
          <p:cNvPr id="3" name="Picture 2"/>
          <p:cNvPicPr>
            <a:picLocks noChangeAspect="1"/>
          </p:cNvPicPr>
          <p:nvPr/>
        </p:nvPicPr>
        <p:blipFill>
          <a:blip r:embed="rId2"/>
          <a:stretch>
            <a:fillRect/>
          </a:stretch>
        </p:blipFill>
        <p:spPr>
          <a:xfrm>
            <a:off x="1404547" y="1567543"/>
            <a:ext cx="7589934" cy="3801291"/>
          </a:xfrm>
          <a:prstGeom prst="rect">
            <a:avLst/>
          </a:prstGeom>
        </p:spPr>
      </p:pic>
      <p:sp>
        <p:nvSpPr>
          <p:cNvPr id="4" name="TextBox 3">
            <a:extLst>
              <a:ext uri="{FF2B5EF4-FFF2-40B4-BE49-F238E27FC236}">
                <a16:creationId xmlns:a16="http://schemas.microsoft.com/office/drawing/2014/main" id="{DFCC0777-442A-4854-AE54-3D8AE8B5E02F}"/>
              </a:ext>
            </a:extLst>
          </p:cNvPr>
          <p:cNvSpPr txBox="1"/>
          <p:nvPr/>
        </p:nvSpPr>
        <p:spPr>
          <a:xfrm>
            <a:off x="9931791" y="424934"/>
            <a:ext cx="1182858" cy="369332"/>
          </a:xfrm>
          <a:prstGeom prst="rect">
            <a:avLst/>
          </a:prstGeom>
          <a:noFill/>
        </p:spPr>
        <p:txBody>
          <a:bodyPr wrap="square" rtlCol="0">
            <a:spAutoFit/>
          </a:bodyPr>
          <a:lstStyle/>
          <a:p>
            <a:r>
              <a:rPr lang="en-GB" dirty="0"/>
              <a:t>MH</a:t>
            </a:r>
          </a:p>
        </p:txBody>
      </p:sp>
    </p:spTree>
    <p:extLst>
      <p:ext uri="{BB962C8B-B14F-4D97-AF65-F5344CB8AC3E}">
        <p14:creationId xmlns:p14="http://schemas.microsoft.com/office/powerpoint/2010/main" val="45291933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ABThecoloursoftherainbow xmlns="43387b3b-0074-47da-95b4-0af3a5adf23c">
      <UserInfo>
        <DisplayName/>
        <AccountId xsi:nil="true"/>
        <AccountType/>
      </UserInfo>
    </ABThecoloursoftherainbow>
    <lcf76f155ced4ddcb4097134ff3c332f xmlns="43387b3b-0074-47da-95b4-0af3a5adf23c">
      <Terms xmlns="http://schemas.microsoft.com/office/infopath/2007/PartnerControls"/>
    </lcf76f155ced4ddcb4097134ff3c332f>
    <TaxCatchAll xmlns="09fa826f-f3c1-4344-b0fc-41023844b7e9" xsi:nil="true"/>
    <SharedWithUsers xmlns="09fa826f-f3c1-4344-b0fc-41023844b7e9">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9522F19565C4D4B986286DEBFD5B3A8" ma:contentTypeVersion="20" ma:contentTypeDescription="Create a new document." ma:contentTypeScope="" ma:versionID="f1ba4ac643ffbcc7a025338692573ae9">
  <xsd:schema xmlns:xsd="http://www.w3.org/2001/XMLSchema" xmlns:xs="http://www.w3.org/2001/XMLSchema" xmlns:p="http://schemas.microsoft.com/office/2006/metadata/properties" xmlns:ns2="43387b3b-0074-47da-95b4-0af3a5adf23c" xmlns:ns3="09fa826f-f3c1-4344-b0fc-41023844b7e9" targetNamespace="http://schemas.microsoft.com/office/2006/metadata/properties" ma:root="true" ma:fieldsID="e2b91df8fc3c4c5de5281c922c487755" ns2:_="" ns3:_="">
    <xsd:import namespace="43387b3b-0074-47da-95b4-0af3a5adf23c"/>
    <xsd:import namespace="09fa826f-f3c1-4344-b0fc-41023844b7e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ABThecoloursoftherainbow"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3387b3b-0074-47da-95b4-0af3a5adf2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ABThecoloursoftherainbow" ma:index="20" nillable="true" ma:displayName="AB The colours of the rainbow" ma:format="Dropdown" ma:list="UserInfo" ma:SharePointGroup="0" ma:internalName="ABThecoloursoftherainbow">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LengthInSeconds" ma:index="21"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385e88d5-0cee-4872-91bd-8de5bada48a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9fa826f-f3c1-4344-b0fc-41023844b7e9"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14c1c91e-6732-416d-a8c1-80e2d0881302}" ma:internalName="TaxCatchAll" ma:showField="CatchAllData" ma:web="09fa826f-f3c1-4344-b0fc-41023844b7e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C64583-1459-4F15-B3B6-83853A8B5097}">
  <ds:schemaRefs>
    <ds:schemaRef ds:uri="http://schemas.microsoft.com/office/2006/documentManagement/types"/>
    <ds:schemaRef ds:uri="http://www.w3.org/XML/1998/namespace"/>
    <ds:schemaRef ds:uri="http://purl.org/dc/elements/1.1/"/>
    <ds:schemaRef ds:uri="http://schemas.microsoft.com/office/2006/metadata/properties"/>
    <ds:schemaRef ds:uri="http://schemas.microsoft.com/office/infopath/2007/PartnerControls"/>
    <ds:schemaRef ds:uri="09fa826f-f3c1-4344-b0fc-41023844b7e9"/>
    <ds:schemaRef ds:uri="http://purl.org/dc/terms/"/>
    <ds:schemaRef ds:uri="http://schemas.openxmlformats.org/package/2006/metadata/core-properties"/>
    <ds:schemaRef ds:uri="43387b3b-0074-47da-95b4-0af3a5adf23c"/>
    <ds:schemaRef ds:uri="http://purl.org/dc/dcmitype/"/>
  </ds:schemaRefs>
</ds:datastoreItem>
</file>

<file path=customXml/itemProps2.xml><?xml version="1.0" encoding="utf-8"?>
<ds:datastoreItem xmlns:ds="http://schemas.openxmlformats.org/officeDocument/2006/customXml" ds:itemID="{4237BF13-DDC8-4EE0-9760-073ADBE12EA6}">
  <ds:schemaRefs>
    <ds:schemaRef ds:uri="http://schemas.microsoft.com/sharepoint/v3/contenttype/forms"/>
  </ds:schemaRefs>
</ds:datastoreItem>
</file>

<file path=customXml/itemProps3.xml><?xml version="1.0" encoding="utf-8"?>
<ds:datastoreItem xmlns:ds="http://schemas.openxmlformats.org/officeDocument/2006/customXml" ds:itemID="{17F035DF-8FAD-4739-A900-82988CD309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3387b3b-0074-47da-95b4-0af3a5adf23c"/>
    <ds:schemaRef ds:uri="09fa826f-f3c1-4344-b0fc-41023844b7e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33</TotalTime>
  <Words>2833</Words>
  <Application>Microsoft Office PowerPoint</Application>
  <PresentationFormat>Widescreen</PresentationFormat>
  <Paragraphs>288</Paragraphs>
  <Slides>41</Slides>
  <Notes>1</Notes>
  <HiddenSlides>1</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Bauhaus 93</vt:lpstr>
      <vt:lpstr>Calibri</vt:lpstr>
      <vt:lpstr>Segoe UI</vt:lpstr>
      <vt:lpstr>Segoe UI Black</vt:lpstr>
      <vt:lpstr>Times New Roman</vt:lpstr>
      <vt:lpstr>Trebuchet MS</vt:lpstr>
      <vt:lpstr>Wingdings 3</vt:lpstr>
      <vt:lpstr>Facet</vt:lpstr>
      <vt:lpstr>PowerPoint Presentation</vt:lpstr>
      <vt:lpstr>Meet the Team </vt:lpstr>
      <vt:lpstr>Communications - Good home-school communication is vital </vt:lpstr>
      <vt:lpstr>PowerPoint Presentation</vt:lpstr>
      <vt:lpstr>PowerPoint Presentation</vt:lpstr>
      <vt:lpstr>PowerPoint Presentation</vt:lpstr>
      <vt:lpstr>Working together</vt:lpstr>
      <vt:lpstr>Inspiring the Future Week</vt:lpstr>
      <vt:lpstr>Writing</vt:lpstr>
      <vt:lpstr>Spelling homework </vt:lpstr>
      <vt:lpstr>Reading</vt:lpstr>
      <vt:lpstr>Reading - Lexia</vt:lpstr>
      <vt:lpstr>Maths</vt:lpstr>
      <vt:lpstr>Maths- Fluency </vt:lpstr>
      <vt:lpstr>Maths- Fluency</vt:lpstr>
      <vt:lpstr>Maths- Fluency</vt:lpstr>
      <vt:lpstr>PowerPoint Presentation</vt:lpstr>
      <vt:lpstr>Curriculum</vt:lpstr>
      <vt:lpstr>P.E</vt:lpstr>
      <vt:lpstr>P.E - swimming  </vt:lpstr>
      <vt:lpstr>Trips</vt:lpstr>
      <vt:lpstr>Residential</vt:lpstr>
      <vt:lpstr>Pupil Premium </vt:lpstr>
      <vt:lpstr>Behaviour and rewards</vt:lpstr>
      <vt:lpstr>Smartphone Free School</vt:lpstr>
      <vt:lpstr>Social Media and Internet Safety  </vt:lpstr>
      <vt:lpstr>PowerPoint Presentation</vt:lpstr>
      <vt:lpstr>Term 5 - Relationships</vt:lpstr>
      <vt:lpstr>Term 5 - Relationships</vt:lpstr>
      <vt:lpstr>Term 5 - Relationships</vt:lpstr>
      <vt:lpstr>Changing me – 6 lessons</vt:lpstr>
      <vt:lpstr>PowerPoint Presentation</vt:lpstr>
      <vt:lpstr>PowerPoint Presentation</vt:lpstr>
      <vt:lpstr>Term 6 – Changing me</vt:lpstr>
      <vt:lpstr>Lesson 2 resource</vt:lpstr>
      <vt:lpstr>Term 6 – Changing me</vt:lpstr>
      <vt:lpstr>Lesson 3 resources</vt:lpstr>
      <vt:lpstr>Lesson 4 resources</vt:lpstr>
      <vt:lpstr>Term 6 – Changing me</vt:lpstr>
      <vt:lpstr>Lesson 6 resource</vt:lpstr>
      <vt:lpstr>Any Questions ?</vt:lpstr>
    </vt:vector>
  </TitlesOfParts>
  <Company>Woodlands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a new school year!</dc:title>
  <dc:creator>Administrator</dc:creator>
  <cp:lastModifiedBy>Helen Wilson</cp:lastModifiedBy>
  <cp:revision>128</cp:revision>
  <dcterms:created xsi:type="dcterms:W3CDTF">2017-09-05T20:20:20Z</dcterms:created>
  <dcterms:modified xsi:type="dcterms:W3CDTF">2025-10-13T13:52:10Z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0x01010069522F19565C4D4B986286DEBFD5B3A8</vt:lpwstr>
  </property>
  <property fmtid="{D5CDD505-2E9C-101B-9397-08002B2CF9AE}" pid="3" name="MediaServiceImageTags">
    <vt:lpwstr/>
  </property>
  <property fmtid="{D5CDD505-2E9C-101B-9397-08002B2CF9AE}" pid="4" name="Order">
    <vt:lpwstr>13384000.0000000</vt:lpwstr>
  </property>
  <property fmtid="{D5CDD505-2E9C-101B-9397-08002B2CF9AE}" pid="5" name="ComplianceAssetId">
    <vt:lpwstr/>
  </property>
  <property fmtid="{D5CDD505-2E9C-101B-9397-08002B2CF9AE}" pid="6" name="_ExtendedDescription">
    <vt:lpwstr/>
  </property>
  <property fmtid="{D5CDD505-2E9C-101B-9397-08002B2CF9AE}" pid="7" name="TriggerFlowInfo">
    <vt:lpwstr/>
  </property>
</Properties>
</file>